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5143500" cx="9144000"/>
  <p:notesSz cx="6858000" cy="9144000"/>
  <p:embeddedFontLst>
    <p:embeddedFont>
      <p:font typeface="Proxima Nova"/>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roximaNova-bold.fntdata"/><Relationship Id="rId30" Type="http://schemas.openxmlformats.org/officeDocument/2006/relationships/font" Target="fonts/ProximaNova-regular.fntdata"/><Relationship Id="rId11" Type="http://schemas.openxmlformats.org/officeDocument/2006/relationships/slide" Target="slides/slide7.xml"/><Relationship Id="rId33" Type="http://schemas.openxmlformats.org/officeDocument/2006/relationships/font" Target="fonts/ProximaNova-boldItalic.fntdata"/><Relationship Id="rId10" Type="http://schemas.openxmlformats.org/officeDocument/2006/relationships/slide" Target="slides/slide6.xml"/><Relationship Id="rId32" Type="http://schemas.openxmlformats.org/officeDocument/2006/relationships/font" Target="fonts/ProximaNova-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602c27f3e5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602c27f3e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602c27f3e5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602c27f3e5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602c27f3e5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602c27f3e5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602c27f3e5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602c27f3e5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8eaefcb37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8eaefcb37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602c27f3e5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602c27f3e5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602c27f3e5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602c27f3e5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PMID: PubMed ID, RIS: </a:t>
            </a:r>
            <a:r>
              <a:rPr lang="en" sz="1050">
                <a:solidFill>
                  <a:srgbClr val="222222"/>
                </a:solidFill>
                <a:highlight>
                  <a:srgbClr val="FFFFFF"/>
                </a:highlight>
              </a:rPr>
              <a:t>Reference Information Systems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798b8cb7e9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798b8cb7e9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798b8cb7e9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798b8cb7e9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798b8cb7e9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798b8cb7e9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798b8cb7e9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798b8cb7e9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602c27f3e5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602c27f3e5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602c27f3e5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602c27f3e5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602c27f3e5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602c27f3e5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602c27f3e5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602c27f3e5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602c27f3e5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602c27f3e5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602c27f3e5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602c27f3e5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602c27f3e5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602c27f3e5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602c27f3e5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602c27f3e5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602c27f3e5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602c27f3e5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602c27f3e5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602c27f3e5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602c27f3e5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602c27f3e5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602c27f3e5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602c27f3e5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602c27f3e5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602c27f3e5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602c27f3e5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602c27f3e5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1600"/>
              </a:spcBef>
              <a:spcAft>
                <a:spcPts val="0"/>
              </a:spcAft>
              <a:buClr>
                <a:schemeClr val="dk1"/>
              </a:buClr>
              <a:buSzPts val="1400"/>
              <a:buChar char="○"/>
              <a:defRPr>
                <a:solidFill>
                  <a:schemeClr val="dk1"/>
                </a:solidFill>
              </a:defRPr>
            </a:lvl2pPr>
            <a:lvl3pPr indent="-317500" lvl="2" marL="1371600" rtl="0">
              <a:spcBef>
                <a:spcPts val="1600"/>
              </a:spcBef>
              <a:spcAft>
                <a:spcPts val="0"/>
              </a:spcAft>
              <a:buClr>
                <a:schemeClr val="dk1"/>
              </a:buClr>
              <a:buSzPts val="1400"/>
              <a:buChar char="■"/>
              <a:defRPr>
                <a:solidFill>
                  <a:schemeClr val="dk1"/>
                </a:solidFill>
              </a:defRPr>
            </a:lvl3pPr>
            <a:lvl4pPr indent="-317500" lvl="3" marL="1828800" rtl="0">
              <a:spcBef>
                <a:spcPts val="1600"/>
              </a:spcBef>
              <a:spcAft>
                <a:spcPts val="0"/>
              </a:spcAft>
              <a:buClr>
                <a:schemeClr val="dk1"/>
              </a:buClr>
              <a:buSzPts val="1400"/>
              <a:buChar char="●"/>
              <a:defRPr>
                <a:solidFill>
                  <a:schemeClr val="dk1"/>
                </a:solidFill>
              </a:defRPr>
            </a:lvl4pPr>
            <a:lvl5pPr indent="-317500" lvl="4" marL="2286000" rtl="0">
              <a:spcBef>
                <a:spcPts val="1600"/>
              </a:spcBef>
              <a:spcAft>
                <a:spcPts val="0"/>
              </a:spcAft>
              <a:buClr>
                <a:schemeClr val="dk1"/>
              </a:buClr>
              <a:buSzPts val="1400"/>
              <a:buChar char="○"/>
              <a:defRPr>
                <a:solidFill>
                  <a:schemeClr val="dk1"/>
                </a:solidFill>
              </a:defRPr>
            </a:lvl5pPr>
            <a:lvl6pPr indent="-317500" lvl="5" marL="2743200" rtl="0">
              <a:spcBef>
                <a:spcPts val="1600"/>
              </a:spcBef>
              <a:spcAft>
                <a:spcPts val="0"/>
              </a:spcAft>
              <a:buClr>
                <a:schemeClr val="dk1"/>
              </a:buClr>
              <a:buSzPts val="1400"/>
              <a:buChar char="■"/>
              <a:defRPr>
                <a:solidFill>
                  <a:schemeClr val="dk1"/>
                </a:solidFill>
              </a:defRPr>
            </a:lvl6pPr>
            <a:lvl7pPr indent="-317500" lvl="6" marL="3200400" rtl="0">
              <a:spcBef>
                <a:spcPts val="1600"/>
              </a:spcBef>
              <a:spcAft>
                <a:spcPts val="0"/>
              </a:spcAft>
              <a:buClr>
                <a:schemeClr val="dk1"/>
              </a:buClr>
              <a:buSzPts val="1400"/>
              <a:buChar char="●"/>
              <a:defRPr>
                <a:solidFill>
                  <a:schemeClr val="dk1"/>
                </a:solidFill>
              </a:defRPr>
            </a:lvl7pPr>
            <a:lvl8pPr indent="-317500" lvl="7" marL="3657600" rtl="0">
              <a:spcBef>
                <a:spcPts val="1600"/>
              </a:spcBef>
              <a:spcAft>
                <a:spcPts val="0"/>
              </a:spcAft>
              <a:buClr>
                <a:schemeClr val="dk1"/>
              </a:buClr>
              <a:buSzPts val="1400"/>
              <a:buChar char="○"/>
              <a:defRPr>
                <a:solidFill>
                  <a:schemeClr val="dk1"/>
                </a:solidFill>
              </a:defRPr>
            </a:lvl8pPr>
            <a:lvl9pPr indent="-317500" lvl="8" marL="4114800" rtl="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lt2"/>
              </a:buClr>
              <a:buSzPts val="1800"/>
              <a:buChar char="●"/>
              <a:defRPr sz="1800">
                <a:solidFill>
                  <a:schemeClr val="lt2"/>
                </a:solidFill>
              </a:defRPr>
            </a:lvl1pPr>
            <a:lvl2pPr indent="-317500" lvl="1" marL="914400" rtl="0">
              <a:lnSpc>
                <a:spcPct val="115000"/>
              </a:lnSpc>
              <a:spcBef>
                <a:spcPts val="1600"/>
              </a:spcBef>
              <a:spcAft>
                <a:spcPts val="0"/>
              </a:spcAft>
              <a:buClr>
                <a:schemeClr val="lt2"/>
              </a:buClr>
              <a:buSzPts val="1400"/>
              <a:buChar char="○"/>
              <a:defRPr>
                <a:solidFill>
                  <a:schemeClr val="lt2"/>
                </a:solidFill>
              </a:defRPr>
            </a:lvl2pPr>
            <a:lvl3pPr indent="-317500" lvl="2" marL="1371600" rtl="0">
              <a:lnSpc>
                <a:spcPct val="115000"/>
              </a:lnSpc>
              <a:spcBef>
                <a:spcPts val="1600"/>
              </a:spcBef>
              <a:spcAft>
                <a:spcPts val="0"/>
              </a:spcAft>
              <a:buClr>
                <a:schemeClr val="lt2"/>
              </a:buClr>
              <a:buSzPts val="1400"/>
              <a:buChar char="■"/>
              <a:defRPr>
                <a:solidFill>
                  <a:schemeClr val="lt2"/>
                </a:solidFill>
              </a:defRPr>
            </a:lvl3pPr>
            <a:lvl4pPr indent="-317500" lvl="3" marL="1828800" rtl="0">
              <a:lnSpc>
                <a:spcPct val="115000"/>
              </a:lnSpc>
              <a:spcBef>
                <a:spcPts val="1600"/>
              </a:spcBef>
              <a:spcAft>
                <a:spcPts val="0"/>
              </a:spcAft>
              <a:buClr>
                <a:schemeClr val="lt2"/>
              </a:buClr>
              <a:buSzPts val="1400"/>
              <a:buChar char="●"/>
              <a:defRPr>
                <a:solidFill>
                  <a:schemeClr val="lt2"/>
                </a:solidFill>
              </a:defRPr>
            </a:lvl4pPr>
            <a:lvl5pPr indent="-317500" lvl="4" marL="2286000" rtl="0">
              <a:lnSpc>
                <a:spcPct val="115000"/>
              </a:lnSpc>
              <a:spcBef>
                <a:spcPts val="1600"/>
              </a:spcBef>
              <a:spcAft>
                <a:spcPts val="0"/>
              </a:spcAft>
              <a:buClr>
                <a:schemeClr val="lt2"/>
              </a:buClr>
              <a:buSzPts val="1400"/>
              <a:buChar char="○"/>
              <a:defRPr>
                <a:solidFill>
                  <a:schemeClr val="lt2"/>
                </a:solidFill>
              </a:defRPr>
            </a:lvl5pPr>
            <a:lvl6pPr indent="-317500" lvl="5" marL="2743200" rtl="0">
              <a:lnSpc>
                <a:spcPct val="115000"/>
              </a:lnSpc>
              <a:spcBef>
                <a:spcPts val="1600"/>
              </a:spcBef>
              <a:spcAft>
                <a:spcPts val="0"/>
              </a:spcAft>
              <a:buClr>
                <a:schemeClr val="lt2"/>
              </a:buClr>
              <a:buSzPts val="1400"/>
              <a:buChar char="■"/>
              <a:defRPr>
                <a:solidFill>
                  <a:schemeClr val="lt2"/>
                </a:solidFill>
              </a:defRPr>
            </a:lvl6pPr>
            <a:lvl7pPr indent="-317500" lvl="6" marL="3200400" rtl="0">
              <a:lnSpc>
                <a:spcPct val="115000"/>
              </a:lnSpc>
              <a:spcBef>
                <a:spcPts val="1600"/>
              </a:spcBef>
              <a:spcAft>
                <a:spcPts val="0"/>
              </a:spcAft>
              <a:buClr>
                <a:schemeClr val="lt2"/>
              </a:buClr>
              <a:buSzPts val="1400"/>
              <a:buChar char="●"/>
              <a:defRPr>
                <a:solidFill>
                  <a:schemeClr val="lt2"/>
                </a:solidFill>
              </a:defRPr>
            </a:lvl7pPr>
            <a:lvl8pPr indent="-317500" lvl="7" marL="3657600" rtl="0">
              <a:lnSpc>
                <a:spcPct val="115000"/>
              </a:lnSpc>
              <a:spcBef>
                <a:spcPts val="1600"/>
              </a:spcBef>
              <a:spcAft>
                <a:spcPts val="0"/>
              </a:spcAft>
              <a:buClr>
                <a:schemeClr val="lt2"/>
              </a:buClr>
              <a:buSzPts val="1400"/>
              <a:buChar char="○"/>
              <a:defRPr>
                <a:solidFill>
                  <a:schemeClr val="lt2"/>
                </a:solidFill>
              </a:defRPr>
            </a:lvl8pPr>
            <a:lvl9pPr indent="-317500" lvl="8" marL="4114800" rtl="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2"/>
                </a:solidFill>
              </a:defRPr>
            </a:lvl1pPr>
            <a:lvl2pPr lvl="1" rtl="0" algn="r">
              <a:buNone/>
              <a:defRPr sz="1000">
                <a:solidFill>
                  <a:schemeClr val="lt2"/>
                </a:solidFill>
              </a:defRPr>
            </a:lvl2pPr>
            <a:lvl3pPr lvl="2" rtl="0" algn="r">
              <a:buNone/>
              <a:defRPr sz="1000">
                <a:solidFill>
                  <a:schemeClr val="lt2"/>
                </a:solidFill>
              </a:defRPr>
            </a:lvl3pPr>
            <a:lvl4pPr lvl="3" rtl="0" algn="r">
              <a:buNone/>
              <a:defRPr sz="1000">
                <a:solidFill>
                  <a:schemeClr val="lt2"/>
                </a:solidFill>
              </a:defRPr>
            </a:lvl4pPr>
            <a:lvl5pPr lvl="4" rtl="0" algn="r">
              <a:buNone/>
              <a:defRPr sz="1000">
                <a:solidFill>
                  <a:schemeClr val="lt2"/>
                </a:solidFill>
              </a:defRPr>
            </a:lvl5pPr>
            <a:lvl6pPr lvl="5" rtl="0" algn="r">
              <a:buNone/>
              <a:defRPr sz="1000">
                <a:solidFill>
                  <a:schemeClr val="lt2"/>
                </a:solidFill>
              </a:defRPr>
            </a:lvl6pPr>
            <a:lvl7pPr lvl="6" rtl="0" algn="r">
              <a:buNone/>
              <a:defRPr sz="1000">
                <a:solidFill>
                  <a:schemeClr val="lt2"/>
                </a:solidFill>
              </a:defRPr>
            </a:lvl7pPr>
            <a:lvl8pPr lvl="7" rtl="0" algn="r">
              <a:buNone/>
              <a:defRPr sz="1000">
                <a:solidFill>
                  <a:schemeClr val="lt2"/>
                </a:solidFill>
              </a:defRPr>
            </a:lvl8pPr>
            <a:lvl9pPr lvl="8" rtl="0"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3.png"/><Relationship Id="rId10" Type="http://schemas.openxmlformats.org/officeDocument/2006/relationships/image" Target="../media/image1.png"/><Relationship Id="rId9" Type="http://schemas.openxmlformats.org/officeDocument/2006/relationships/image" Target="../media/image15.png"/><Relationship Id="rId5" Type="http://schemas.openxmlformats.org/officeDocument/2006/relationships/image" Target="../media/image18.png"/><Relationship Id="rId6" Type="http://schemas.openxmlformats.org/officeDocument/2006/relationships/image" Target="../media/image16.png"/><Relationship Id="rId7" Type="http://schemas.openxmlformats.org/officeDocument/2006/relationships/image" Target="../media/image14.png"/><Relationship Id="rId8"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4.png"/><Relationship Id="rId4" Type="http://schemas.openxmlformats.org/officeDocument/2006/relationships/image" Target="../media/image20.png"/><Relationship Id="rId5" Type="http://schemas.openxmlformats.org/officeDocument/2006/relationships/image" Target="../media/image2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3.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3.png"/><Relationship Id="rId4" Type="http://schemas.openxmlformats.org/officeDocument/2006/relationships/image" Target="../media/image26.png"/><Relationship Id="rId5"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guides.lib.fsu.edu/zotero/install" TargetMode="Externa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29.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hyperlink" Target="https://www.flickr.com/photos/timkimrey/600332795/" TargetMode="External"/><Relationship Id="rId5" Type="http://schemas.openxmlformats.org/officeDocument/2006/relationships/hyperlink" Target="https://www.flickr.com/photos/timkimrey/600332795/" TargetMode="External"/><Relationship Id="rId6"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17.png"/><Relationship Id="rId8"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Zotero for </a:t>
            </a:r>
            <a:r>
              <a:rPr lang="en" strike="sngStrike"/>
              <a:t>Citation</a:t>
            </a:r>
            <a:r>
              <a:rPr lang="en"/>
              <a:t> </a:t>
            </a:r>
            <a:endParaRPr/>
          </a:p>
          <a:p>
            <a:pPr indent="0" lvl="0" marL="0" rtl="0" algn="ctr">
              <a:spcBef>
                <a:spcPts val="0"/>
              </a:spcBef>
              <a:spcAft>
                <a:spcPts val="0"/>
              </a:spcAft>
              <a:buNone/>
            </a:pPr>
            <a:r>
              <a:rPr lang="en"/>
              <a:t>Research Management</a:t>
            </a:r>
            <a:endParaRPr/>
          </a:p>
        </p:txBody>
      </p:sp>
      <p:sp>
        <p:nvSpPr>
          <p:cNvPr id="55" name="Google Shape;55;p13"/>
          <p:cNvSpPr txBox="1"/>
          <p:nvPr>
            <p:ph idx="1" type="subTitle"/>
          </p:nvPr>
        </p:nvSpPr>
        <p:spPr>
          <a:xfrm>
            <a:off x="311700" y="298795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Matthew Hunter</a:t>
            </a:r>
            <a:endParaRPr sz="2400"/>
          </a:p>
          <a:p>
            <a:pPr indent="0" lvl="0" marL="0" rtl="0" algn="ctr">
              <a:spcBef>
                <a:spcPts val="0"/>
              </a:spcBef>
              <a:spcAft>
                <a:spcPts val="0"/>
              </a:spcAft>
              <a:buNone/>
            </a:pPr>
            <a:r>
              <a:rPr lang="en" sz="2400"/>
              <a:t>Digital Scholarship Librarian</a:t>
            </a:r>
            <a:endParaRPr sz="2400"/>
          </a:p>
          <a:p>
            <a:pPr indent="0" lvl="0" marL="0" rtl="0" algn="ctr">
              <a:spcBef>
                <a:spcPts val="0"/>
              </a:spcBef>
              <a:spcAft>
                <a:spcPts val="0"/>
              </a:spcAft>
              <a:buNone/>
            </a:pPr>
            <a:r>
              <a:rPr lang="en" sz="2400"/>
              <a:t>FSU Libraries</a:t>
            </a:r>
            <a:endParaRPr sz="2400"/>
          </a:p>
          <a:p>
            <a:pPr indent="0" lvl="0" marL="0" rtl="0" algn="ctr">
              <a:spcBef>
                <a:spcPts val="0"/>
              </a:spcBef>
              <a:spcAft>
                <a:spcPts val="0"/>
              </a:spcAft>
              <a:buNone/>
            </a:pPr>
            <a:r>
              <a:rPr lang="en" sz="2400"/>
              <a:t>mhunter2@fsu.edu</a:t>
            </a:r>
            <a:endParaRPr sz="2400"/>
          </a:p>
        </p:txBody>
      </p:sp>
      <p:pic>
        <p:nvPicPr>
          <p:cNvPr id="56" name="Google Shape;56;p13"/>
          <p:cNvPicPr preferRelativeResize="0"/>
          <p:nvPr/>
        </p:nvPicPr>
        <p:blipFill>
          <a:blip r:embed="rId3">
            <a:alphaModFix/>
          </a:blip>
          <a:stretch>
            <a:fillRect/>
          </a:stretch>
        </p:blipFill>
        <p:spPr>
          <a:xfrm>
            <a:off x="0" y="4848225"/>
            <a:ext cx="838200" cy="295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0" name="Shape 130"/>
        <p:cNvGrpSpPr/>
        <p:nvPr/>
      </p:nvGrpSpPr>
      <p:grpSpPr>
        <a:xfrm>
          <a:off x="0" y="0"/>
          <a:ext cx="0" cy="0"/>
          <a:chOff x="0" y="0"/>
          <a:chExt cx="0" cy="0"/>
        </a:xfrm>
      </p:grpSpPr>
      <p:sp>
        <p:nvSpPr>
          <p:cNvPr id="131" name="Google Shape;13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Zotero</a:t>
            </a:r>
            <a:endParaRPr>
              <a:solidFill>
                <a:schemeClr val="dk2"/>
              </a:solidFill>
            </a:endParaRPr>
          </a:p>
        </p:txBody>
      </p:sp>
      <p:pic>
        <p:nvPicPr>
          <p:cNvPr id="132" name="Google Shape;132;p22"/>
          <p:cNvPicPr preferRelativeResize="0"/>
          <p:nvPr/>
        </p:nvPicPr>
        <p:blipFill rotWithShape="1">
          <a:blip r:embed="rId3">
            <a:alphaModFix/>
          </a:blip>
          <a:srcRect b="31192" l="9798" r="10405" t="10795"/>
          <a:stretch/>
        </p:blipFill>
        <p:spPr>
          <a:xfrm>
            <a:off x="3820825" y="1017725"/>
            <a:ext cx="1996906" cy="1394612"/>
          </a:xfrm>
          <a:prstGeom prst="rect">
            <a:avLst/>
          </a:prstGeom>
          <a:noFill/>
          <a:ln>
            <a:noFill/>
          </a:ln>
        </p:spPr>
      </p:pic>
      <p:grpSp>
        <p:nvGrpSpPr>
          <p:cNvPr id="133" name="Google Shape;133;p22"/>
          <p:cNvGrpSpPr/>
          <p:nvPr/>
        </p:nvGrpSpPr>
        <p:grpSpPr>
          <a:xfrm>
            <a:off x="2725801" y="2997937"/>
            <a:ext cx="1788150" cy="1084438"/>
            <a:chOff x="1071567" y="3152524"/>
            <a:chExt cx="1888625" cy="1260975"/>
          </a:xfrm>
        </p:grpSpPr>
        <p:pic>
          <p:nvPicPr>
            <p:cNvPr id="134" name="Google Shape;134;p22"/>
            <p:cNvPicPr preferRelativeResize="0"/>
            <p:nvPr/>
          </p:nvPicPr>
          <p:blipFill>
            <a:blip r:embed="rId4">
              <a:alphaModFix/>
            </a:blip>
            <a:stretch>
              <a:fillRect/>
            </a:stretch>
          </p:blipFill>
          <p:spPr>
            <a:xfrm>
              <a:off x="1592300" y="3336938"/>
              <a:ext cx="847174" cy="847174"/>
            </a:xfrm>
            <a:prstGeom prst="rect">
              <a:avLst/>
            </a:prstGeom>
            <a:noFill/>
            <a:ln>
              <a:noFill/>
            </a:ln>
          </p:spPr>
        </p:pic>
        <p:pic>
          <p:nvPicPr>
            <p:cNvPr id="135" name="Google Shape;135;p22"/>
            <p:cNvPicPr preferRelativeResize="0"/>
            <p:nvPr/>
          </p:nvPicPr>
          <p:blipFill rotWithShape="1">
            <a:blip r:embed="rId5">
              <a:alphaModFix/>
            </a:blip>
            <a:srcRect b="34104" l="9381" r="9810" t="11949"/>
            <a:stretch/>
          </p:blipFill>
          <p:spPr>
            <a:xfrm>
              <a:off x="1071567" y="3152524"/>
              <a:ext cx="1888625" cy="1260975"/>
            </a:xfrm>
            <a:prstGeom prst="rect">
              <a:avLst/>
            </a:prstGeom>
            <a:noFill/>
            <a:ln>
              <a:noFill/>
            </a:ln>
          </p:spPr>
        </p:pic>
      </p:grpSp>
      <p:cxnSp>
        <p:nvCxnSpPr>
          <p:cNvPr id="136" name="Google Shape;136;p22"/>
          <p:cNvCxnSpPr>
            <a:stCxn id="132" idx="2"/>
            <a:endCxn id="135" idx="0"/>
          </p:cNvCxnSpPr>
          <p:nvPr/>
        </p:nvCxnSpPr>
        <p:spPr>
          <a:xfrm rot="5400000">
            <a:off x="3926778" y="2105437"/>
            <a:ext cx="585600" cy="1199400"/>
          </a:xfrm>
          <a:prstGeom prst="bentConnector3">
            <a:avLst>
              <a:gd fmla="val 50000" name="adj1"/>
            </a:avLst>
          </a:prstGeom>
          <a:noFill/>
          <a:ln cap="flat" cmpd="sng" w="19050">
            <a:solidFill>
              <a:schemeClr val="dk2"/>
            </a:solidFill>
            <a:prstDash val="solid"/>
            <a:round/>
            <a:headEnd len="med" w="med" type="triangle"/>
            <a:tailEnd len="med" w="med" type="triangle"/>
          </a:ln>
        </p:spPr>
      </p:cxnSp>
      <p:grpSp>
        <p:nvGrpSpPr>
          <p:cNvPr id="137" name="Google Shape;137;p22"/>
          <p:cNvGrpSpPr/>
          <p:nvPr/>
        </p:nvGrpSpPr>
        <p:grpSpPr>
          <a:xfrm>
            <a:off x="5324621" y="3458085"/>
            <a:ext cx="1799104" cy="1042477"/>
            <a:chOff x="5369000" y="2987025"/>
            <a:chExt cx="1888625" cy="1198801"/>
          </a:xfrm>
        </p:grpSpPr>
        <p:pic>
          <p:nvPicPr>
            <p:cNvPr id="138" name="Google Shape;138;p22"/>
            <p:cNvPicPr preferRelativeResize="0"/>
            <p:nvPr/>
          </p:nvPicPr>
          <p:blipFill rotWithShape="1">
            <a:blip r:embed="rId5">
              <a:alphaModFix/>
            </a:blip>
            <a:srcRect b="34100" l="9381" r="9810" t="14611"/>
            <a:stretch/>
          </p:blipFill>
          <p:spPr>
            <a:xfrm>
              <a:off x="5369000" y="2987025"/>
              <a:ext cx="1888625" cy="1198801"/>
            </a:xfrm>
            <a:prstGeom prst="rect">
              <a:avLst/>
            </a:prstGeom>
            <a:noFill/>
            <a:ln>
              <a:noFill/>
            </a:ln>
          </p:spPr>
        </p:pic>
        <p:pic>
          <p:nvPicPr>
            <p:cNvPr id="139" name="Google Shape;139;p22"/>
            <p:cNvPicPr preferRelativeResize="0"/>
            <p:nvPr/>
          </p:nvPicPr>
          <p:blipFill rotWithShape="1">
            <a:blip r:embed="rId6">
              <a:alphaModFix/>
            </a:blip>
            <a:srcRect b="26255" l="11096" r="13260" t="9769"/>
            <a:stretch/>
          </p:blipFill>
          <p:spPr>
            <a:xfrm>
              <a:off x="5842350" y="3134700"/>
              <a:ext cx="941901" cy="796624"/>
            </a:xfrm>
            <a:prstGeom prst="rect">
              <a:avLst/>
            </a:prstGeom>
            <a:noFill/>
            <a:ln>
              <a:noFill/>
            </a:ln>
          </p:spPr>
        </p:pic>
      </p:grpSp>
      <p:cxnSp>
        <p:nvCxnSpPr>
          <p:cNvPr id="140" name="Google Shape;140;p22"/>
          <p:cNvCxnSpPr>
            <a:stCxn id="135" idx="3"/>
            <a:endCxn id="138" idx="1"/>
          </p:cNvCxnSpPr>
          <p:nvPr/>
        </p:nvCxnSpPr>
        <p:spPr>
          <a:xfrm>
            <a:off x="4513951" y="3540156"/>
            <a:ext cx="810600" cy="439200"/>
          </a:xfrm>
          <a:prstGeom prst="bentConnector3">
            <a:avLst>
              <a:gd fmla="val 50004" name="adj1"/>
            </a:avLst>
          </a:prstGeom>
          <a:noFill/>
          <a:ln cap="flat" cmpd="sng" w="19050">
            <a:solidFill>
              <a:schemeClr val="dk2"/>
            </a:solidFill>
            <a:prstDash val="solid"/>
            <a:round/>
            <a:headEnd len="med" w="med" type="none"/>
            <a:tailEnd len="med" w="med" type="triangle"/>
          </a:ln>
        </p:spPr>
      </p:cxnSp>
      <p:pic>
        <p:nvPicPr>
          <p:cNvPr id="141" name="Google Shape;141;p22"/>
          <p:cNvPicPr preferRelativeResize="0"/>
          <p:nvPr/>
        </p:nvPicPr>
        <p:blipFill rotWithShape="1">
          <a:blip r:embed="rId7">
            <a:alphaModFix/>
          </a:blip>
          <a:srcRect b="13374" l="0" r="0" t="0"/>
          <a:stretch/>
        </p:blipFill>
        <p:spPr>
          <a:xfrm>
            <a:off x="984475" y="2059170"/>
            <a:ext cx="1191827" cy="991777"/>
          </a:xfrm>
          <a:prstGeom prst="rect">
            <a:avLst/>
          </a:prstGeom>
          <a:noFill/>
          <a:ln>
            <a:noFill/>
          </a:ln>
        </p:spPr>
      </p:pic>
      <p:cxnSp>
        <p:nvCxnSpPr>
          <p:cNvPr id="142" name="Google Shape;142;p22"/>
          <p:cNvCxnSpPr>
            <a:stCxn id="141" idx="2"/>
            <a:endCxn id="135" idx="1"/>
          </p:cNvCxnSpPr>
          <p:nvPr/>
        </p:nvCxnSpPr>
        <p:spPr>
          <a:xfrm flipH="1" rot="-5400000">
            <a:off x="1908439" y="2722897"/>
            <a:ext cx="489300" cy="1145400"/>
          </a:xfrm>
          <a:prstGeom prst="bentConnector2">
            <a:avLst/>
          </a:prstGeom>
          <a:noFill/>
          <a:ln cap="flat" cmpd="sng" w="19050">
            <a:solidFill>
              <a:schemeClr val="dk2"/>
            </a:solidFill>
            <a:prstDash val="solid"/>
            <a:round/>
            <a:headEnd len="med" w="med" type="oval"/>
            <a:tailEnd len="med" w="med" type="triangle"/>
          </a:ln>
        </p:spPr>
      </p:cxnSp>
      <p:grpSp>
        <p:nvGrpSpPr>
          <p:cNvPr id="143" name="Google Shape;143;p22"/>
          <p:cNvGrpSpPr/>
          <p:nvPr/>
        </p:nvGrpSpPr>
        <p:grpSpPr>
          <a:xfrm>
            <a:off x="7072169" y="1333230"/>
            <a:ext cx="1788098" cy="1556989"/>
            <a:chOff x="6536525" y="445025"/>
            <a:chExt cx="2176626" cy="2026274"/>
          </a:xfrm>
        </p:grpSpPr>
        <p:pic>
          <p:nvPicPr>
            <p:cNvPr id="144" name="Google Shape;144;p22"/>
            <p:cNvPicPr preferRelativeResize="0"/>
            <p:nvPr/>
          </p:nvPicPr>
          <p:blipFill rotWithShape="1">
            <a:blip r:embed="rId8">
              <a:alphaModFix/>
            </a:blip>
            <a:srcRect b="14785" l="8079" r="0" t="-2481"/>
            <a:stretch/>
          </p:blipFill>
          <p:spPr>
            <a:xfrm>
              <a:off x="6536525" y="445025"/>
              <a:ext cx="2176626" cy="2026274"/>
            </a:xfrm>
            <a:prstGeom prst="rect">
              <a:avLst/>
            </a:prstGeom>
            <a:noFill/>
            <a:ln>
              <a:noFill/>
            </a:ln>
          </p:spPr>
        </p:pic>
        <p:pic>
          <p:nvPicPr>
            <p:cNvPr id="145" name="Google Shape;145;p22"/>
            <p:cNvPicPr preferRelativeResize="0"/>
            <p:nvPr/>
          </p:nvPicPr>
          <p:blipFill>
            <a:blip r:embed="rId9">
              <a:alphaModFix/>
            </a:blip>
            <a:stretch>
              <a:fillRect/>
            </a:stretch>
          </p:blipFill>
          <p:spPr>
            <a:xfrm>
              <a:off x="7375150" y="1457000"/>
              <a:ext cx="820675" cy="820675"/>
            </a:xfrm>
            <a:prstGeom prst="rect">
              <a:avLst/>
            </a:prstGeom>
            <a:noFill/>
            <a:ln>
              <a:noFill/>
            </a:ln>
          </p:spPr>
        </p:pic>
      </p:grpSp>
      <p:cxnSp>
        <p:nvCxnSpPr>
          <p:cNvPr id="146" name="Google Shape;146;p22"/>
          <p:cNvCxnSpPr>
            <a:stCxn id="132" idx="3"/>
            <a:endCxn id="144" idx="1"/>
          </p:cNvCxnSpPr>
          <p:nvPr/>
        </p:nvCxnSpPr>
        <p:spPr>
          <a:xfrm>
            <a:off x="5817731" y="1715031"/>
            <a:ext cx="1254300" cy="396600"/>
          </a:xfrm>
          <a:prstGeom prst="bentConnector3">
            <a:avLst>
              <a:gd fmla="val 50006" name="adj1"/>
            </a:avLst>
          </a:prstGeom>
          <a:noFill/>
          <a:ln cap="flat" cmpd="sng" w="19050">
            <a:solidFill>
              <a:schemeClr val="dk2"/>
            </a:solidFill>
            <a:prstDash val="solid"/>
            <a:round/>
            <a:headEnd len="med" w="med" type="triangle"/>
            <a:tailEnd len="med" w="med" type="triangle"/>
          </a:ln>
        </p:spPr>
      </p:cxnSp>
      <p:sp>
        <p:nvSpPr>
          <p:cNvPr id="147" name="Google Shape;147;p22"/>
          <p:cNvSpPr txBox="1"/>
          <p:nvPr/>
        </p:nvSpPr>
        <p:spPr>
          <a:xfrm>
            <a:off x="100450" y="4668000"/>
            <a:ext cx="8961000" cy="39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Icon credits:</a:t>
            </a:r>
            <a:endParaRPr sz="800"/>
          </a:p>
          <a:p>
            <a:pPr indent="0" lvl="0" marL="0" rtl="0" algn="l">
              <a:spcBef>
                <a:spcPts val="0"/>
              </a:spcBef>
              <a:spcAft>
                <a:spcPts val="0"/>
              </a:spcAft>
              <a:buNone/>
            </a:pPr>
            <a:r>
              <a:rPr lang="en" sz="800"/>
              <a:t>“Marketing Research” by Ismael Ruiz; “Laptop” by Guilherme Furtado; “Cloud Server” by Nick Bluth; “Word Document” by Ryan Beck; “Internet” by Chameleon Design. All from Noun Project</a:t>
            </a:r>
            <a:endParaRPr sz="800"/>
          </a:p>
        </p:txBody>
      </p:sp>
      <p:pic>
        <p:nvPicPr>
          <p:cNvPr id="148" name="Google Shape;148;p22"/>
          <p:cNvPicPr preferRelativeResize="0"/>
          <p:nvPr/>
        </p:nvPicPr>
        <p:blipFill>
          <a:blip r:embed="rId10">
            <a:alphaModFix/>
          </a:blip>
          <a:stretch>
            <a:fillRect/>
          </a:stretch>
        </p:blipFill>
        <p:spPr>
          <a:xfrm>
            <a:off x="0" y="5000625"/>
            <a:ext cx="762000" cy="142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Zotero Interface</a:t>
            </a:r>
            <a:endParaRPr/>
          </a:p>
        </p:txBody>
      </p:sp>
      <p:sp>
        <p:nvSpPr>
          <p:cNvPr id="154" name="Google Shape;154;p23"/>
          <p:cNvSpPr txBox="1"/>
          <p:nvPr>
            <p:ph idx="1" type="body"/>
          </p:nvPr>
        </p:nvSpPr>
        <p:spPr>
          <a:xfrm>
            <a:off x="311700" y="1152475"/>
            <a:ext cx="2868900" cy="3416400"/>
          </a:xfrm>
          <a:prstGeom prst="rect">
            <a:avLst/>
          </a:prstGeom>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Char char="●"/>
            </a:pPr>
            <a:r>
              <a:rPr b="1" lang="en" sz="1200" u="sng"/>
              <a:t>Library </a:t>
            </a:r>
            <a:r>
              <a:rPr lang="en" sz="1200"/>
              <a:t>- where everything lives</a:t>
            </a:r>
            <a:endParaRPr sz="1200"/>
          </a:p>
          <a:p>
            <a:pPr indent="-304800" lvl="0" marL="457200" rtl="0" algn="l">
              <a:lnSpc>
                <a:spcPct val="100000"/>
              </a:lnSpc>
              <a:spcBef>
                <a:spcPts val="0"/>
              </a:spcBef>
              <a:spcAft>
                <a:spcPts val="0"/>
              </a:spcAft>
              <a:buSzPts val="1200"/>
              <a:buChar char="●"/>
            </a:pPr>
            <a:r>
              <a:rPr b="1" lang="en" sz="1200" u="sng"/>
              <a:t>Groups</a:t>
            </a:r>
            <a:r>
              <a:rPr lang="en" sz="1200"/>
              <a:t> - shared libraries</a:t>
            </a:r>
            <a:endParaRPr sz="1200"/>
          </a:p>
          <a:p>
            <a:pPr indent="-304800" lvl="0" marL="457200" rtl="0" algn="l">
              <a:lnSpc>
                <a:spcPct val="100000"/>
              </a:lnSpc>
              <a:spcBef>
                <a:spcPts val="0"/>
              </a:spcBef>
              <a:spcAft>
                <a:spcPts val="0"/>
              </a:spcAft>
              <a:buSzPts val="1200"/>
              <a:buChar char="●"/>
            </a:pPr>
            <a:r>
              <a:rPr b="1" lang="en" sz="1200" u="sng"/>
              <a:t>Collection </a:t>
            </a:r>
            <a:r>
              <a:rPr lang="en" sz="1200"/>
              <a:t>- think “playlist”</a:t>
            </a:r>
            <a:endParaRPr sz="1200"/>
          </a:p>
          <a:p>
            <a:pPr indent="-304800" lvl="1" marL="914400" rtl="0" algn="l">
              <a:lnSpc>
                <a:spcPct val="100000"/>
              </a:lnSpc>
              <a:spcBef>
                <a:spcPts val="0"/>
              </a:spcBef>
              <a:spcAft>
                <a:spcPts val="0"/>
              </a:spcAft>
              <a:buSzPts val="1200"/>
              <a:buChar char="○"/>
            </a:pPr>
            <a:r>
              <a:rPr lang="en" sz="1200"/>
              <a:t>Items can be added/removed without deleting from Zotero completely</a:t>
            </a:r>
            <a:endParaRPr sz="1200"/>
          </a:p>
          <a:p>
            <a:pPr indent="-304800" lvl="1" marL="914400" rtl="0" algn="l">
              <a:lnSpc>
                <a:spcPct val="100000"/>
              </a:lnSpc>
              <a:spcBef>
                <a:spcPts val="0"/>
              </a:spcBef>
              <a:spcAft>
                <a:spcPts val="0"/>
              </a:spcAft>
              <a:buSzPts val="1200"/>
              <a:buChar char="○"/>
            </a:pPr>
            <a:r>
              <a:rPr lang="en" sz="1200"/>
              <a:t>Items can live in multiple collections</a:t>
            </a:r>
            <a:endParaRPr sz="1200"/>
          </a:p>
          <a:p>
            <a:pPr indent="-304800" lvl="0" marL="457200" rtl="0" algn="l">
              <a:lnSpc>
                <a:spcPct val="100000"/>
              </a:lnSpc>
              <a:spcBef>
                <a:spcPts val="0"/>
              </a:spcBef>
              <a:spcAft>
                <a:spcPts val="0"/>
              </a:spcAft>
              <a:buSzPts val="1200"/>
              <a:buChar char="●"/>
            </a:pPr>
            <a:r>
              <a:rPr b="1" lang="en" sz="1200" u="sng"/>
              <a:t>Tags </a:t>
            </a:r>
            <a:r>
              <a:rPr lang="en" sz="1200"/>
              <a:t>- help to filter items, also meta-organization (“to read,” “find pdf”)</a:t>
            </a:r>
            <a:endParaRPr sz="1200"/>
          </a:p>
          <a:p>
            <a:pPr indent="-304800" lvl="0" marL="457200" rtl="0" algn="l">
              <a:lnSpc>
                <a:spcPct val="100000"/>
              </a:lnSpc>
              <a:spcBef>
                <a:spcPts val="0"/>
              </a:spcBef>
              <a:spcAft>
                <a:spcPts val="0"/>
              </a:spcAft>
              <a:buSzPts val="1200"/>
              <a:buChar char="●"/>
            </a:pPr>
            <a:r>
              <a:rPr b="1" lang="en" sz="1200" u="sng"/>
              <a:t>Search </a:t>
            </a:r>
            <a:r>
              <a:rPr lang="en" sz="1200"/>
              <a:t>- basic and advanced</a:t>
            </a:r>
            <a:endParaRPr sz="1200"/>
          </a:p>
          <a:p>
            <a:pPr indent="-304800" lvl="1" marL="914400" rtl="0" algn="l">
              <a:lnSpc>
                <a:spcPct val="100000"/>
              </a:lnSpc>
              <a:spcBef>
                <a:spcPts val="0"/>
              </a:spcBef>
              <a:spcAft>
                <a:spcPts val="0"/>
              </a:spcAft>
              <a:buSzPts val="1200"/>
              <a:buChar char="○"/>
            </a:pPr>
            <a:r>
              <a:rPr lang="en" sz="1200"/>
              <a:t>Searches can be saved as auto-update collections</a:t>
            </a:r>
            <a:endParaRPr b="1" sz="1200" u="sng"/>
          </a:p>
        </p:txBody>
      </p:sp>
      <p:pic>
        <p:nvPicPr>
          <p:cNvPr id="155" name="Google Shape;155;p23"/>
          <p:cNvPicPr preferRelativeResize="0"/>
          <p:nvPr/>
        </p:nvPicPr>
        <p:blipFill>
          <a:blip r:embed="rId3">
            <a:alphaModFix/>
          </a:blip>
          <a:stretch>
            <a:fillRect/>
          </a:stretch>
        </p:blipFill>
        <p:spPr>
          <a:xfrm>
            <a:off x="0" y="5000625"/>
            <a:ext cx="762000" cy="142875"/>
          </a:xfrm>
          <a:prstGeom prst="rect">
            <a:avLst/>
          </a:prstGeom>
          <a:noFill/>
          <a:ln>
            <a:noFill/>
          </a:ln>
        </p:spPr>
      </p:pic>
      <p:sp>
        <p:nvSpPr>
          <p:cNvPr id="156" name="Google Shape;156;p23"/>
          <p:cNvSpPr/>
          <p:nvPr/>
        </p:nvSpPr>
        <p:spPr>
          <a:xfrm>
            <a:off x="7395200" y="1535325"/>
            <a:ext cx="476700" cy="157200"/>
          </a:xfrm>
          <a:prstGeom prst="wedgeRoundRectCallout">
            <a:avLst>
              <a:gd fmla="val 32159" name="adj1"/>
              <a:gd fmla="val -97296"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t>Search</a:t>
            </a:r>
            <a:endParaRPr sz="600"/>
          </a:p>
        </p:txBody>
      </p:sp>
      <p:pic>
        <p:nvPicPr>
          <p:cNvPr id="157" name="Google Shape;157;p23"/>
          <p:cNvPicPr preferRelativeResize="0"/>
          <p:nvPr/>
        </p:nvPicPr>
        <p:blipFill>
          <a:blip r:embed="rId4">
            <a:alphaModFix/>
          </a:blip>
          <a:stretch>
            <a:fillRect/>
          </a:stretch>
        </p:blipFill>
        <p:spPr>
          <a:xfrm>
            <a:off x="3180600" y="1072000"/>
            <a:ext cx="5727898" cy="3874400"/>
          </a:xfrm>
          <a:prstGeom prst="rect">
            <a:avLst/>
          </a:prstGeom>
          <a:noFill/>
          <a:ln>
            <a:noFill/>
          </a:ln>
        </p:spPr>
      </p:pic>
      <p:sp>
        <p:nvSpPr>
          <p:cNvPr id="158" name="Google Shape;158;p23"/>
          <p:cNvSpPr/>
          <p:nvPr/>
        </p:nvSpPr>
        <p:spPr>
          <a:xfrm>
            <a:off x="3528325" y="1853550"/>
            <a:ext cx="877200" cy="225000"/>
          </a:xfrm>
          <a:prstGeom prst="wedgeRoundRectCallout">
            <a:avLst>
              <a:gd fmla="val -37273" name="adj1"/>
              <a:gd fmla="val 77303"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Collections</a:t>
            </a:r>
            <a:endParaRPr sz="1000"/>
          </a:p>
        </p:txBody>
      </p:sp>
      <p:sp>
        <p:nvSpPr>
          <p:cNvPr id="159" name="Google Shape;159;p23"/>
          <p:cNvSpPr/>
          <p:nvPr/>
        </p:nvSpPr>
        <p:spPr>
          <a:xfrm>
            <a:off x="6152873" y="1452500"/>
            <a:ext cx="550500" cy="225000"/>
          </a:xfrm>
          <a:prstGeom prst="wedgeRoundRectCallout">
            <a:avLst>
              <a:gd fmla="val -37273" name="adj1"/>
              <a:gd fmla="val 77303"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Items</a:t>
            </a:r>
            <a:endParaRPr sz="1000"/>
          </a:p>
        </p:txBody>
      </p:sp>
      <p:sp>
        <p:nvSpPr>
          <p:cNvPr id="160" name="Google Shape;160;p23"/>
          <p:cNvSpPr/>
          <p:nvPr/>
        </p:nvSpPr>
        <p:spPr>
          <a:xfrm>
            <a:off x="3616800" y="3869425"/>
            <a:ext cx="659100" cy="225000"/>
          </a:xfrm>
          <a:prstGeom prst="wedgeRoundRectCallout">
            <a:avLst>
              <a:gd fmla="val -37273" name="adj1"/>
              <a:gd fmla="val 77303"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Groups</a:t>
            </a:r>
            <a:endParaRPr sz="1000"/>
          </a:p>
        </p:txBody>
      </p:sp>
      <p:sp>
        <p:nvSpPr>
          <p:cNvPr id="161" name="Google Shape;161;p23"/>
          <p:cNvSpPr/>
          <p:nvPr/>
        </p:nvSpPr>
        <p:spPr>
          <a:xfrm>
            <a:off x="3616802" y="4481850"/>
            <a:ext cx="476700" cy="225000"/>
          </a:xfrm>
          <a:prstGeom prst="wedgeRoundRectCallout">
            <a:avLst>
              <a:gd fmla="val -37273" name="adj1"/>
              <a:gd fmla="val 77303"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Tags</a:t>
            </a:r>
            <a:endParaRPr sz="1000"/>
          </a:p>
        </p:txBody>
      </p:sp>
      <p:sp>
        <p:nvSpPr>
          <p:cNvPr id="162" name="Google Shape;162;p23"/>
          <p:cNvSpPr/>
          <p:nvPr/>
        </p:nvSpPr>
        <p:spPr>
          <a:xfrm>
            <a:off x="7525026" y="2394600"/>
            <a:ext cx="795000" cy="225000"/>
          </a:xfrm>
          <a:prstGeom prst="wedgeRoundRectCallout">
            <a:avLst>
              <a:gd fmla="val 30708" name="adj1"/>
              <a:gd fmla="val 92807"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Metadata</a:t>
            </a:r>
            <a:endParaRPr sz="1000"/>
          </a:p>
        </p:txBody>
      </p:sp>
      <p:sp>
        <p:nvSpPr>
          <p:cNvPr id="163" name="Google Shape;163;p23"/>
          <p:cNvSpPr/>
          <p:nvPr/>
        </p:nvSpPr>
        <p:spPr>
          <a:xfrm>
            <a:off x="7088101" y="1376350"/>
            <a:ext cx="659100" cy="253800"/>
          </a:xfrm>
          <a:prstGeom prst="wedgeRoundRectCallout">
            <a:avLst>
              <a:gd fmla="val 32922" name="adj1"/>
              <a:gd fmla="val -76672"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Search</a:t>
            </a:r>
            <a:endParaRPr sz="1000"/>
          </a:p>
        </p:txBody>
      </p:sp>
      <p:sp>
        <p:nvSpPr>
          <p:cNvPr id="164" name="Google Shape;164;p23"/>
          <p:cNvSpPr/>
          <p:nvPr/>
        </p:nvSpPr>
        <p:spPr>
          <a:xfrm>
            <a:off x="3756800" y="1227500"/>
            <a:ext cx="877200" cy="225000"/>
          </a:xfrm>
          <a:prstGeom prst="wedgeRoundRectCallout">
            <a:avLst>
              <a:gd fmla="val -75804" name="adj1"/>
              <a:gd fmla="val 16522"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Library</a:t>
            </a:r>
            <a:endParaRPr sz="1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24"/>
          <p:cNvPicPr preferRelativeResize="0"/>
          <p:nvPr/>
        </p:nvPicPr>
        <p:blipFill>
          <a:blip r:embed="rId3">
            <a:alphaModFix/>
          </a:blip>
          <a:stretch>
            <a:fillRect/>
          </a:stretch>
        </p:blipFill>
        <p:spPr>
          <a:xfrm>
            <a:off x="2129525" y="1102031"/>
            <a:ext cx="6776875" cy="3663369"/>
          </a:xfrm>
          <a:prstGeom prst="rect">
            <a:avLst/>
          </a:prstGeom>
          <a:noFill/>
          <a:ln>
            <a:noFill/>
          </a:ln>
        </p:spPr>
      </p:pic>
      <p:sp>
        <p:nvSpPr>
          <p:cNvPr id="170" name="Google Shape;170;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Example: </a:t>
            </a:r>
            <a:r>
              <a:rPr lang="en" sz="2400"/>
              <a:t>Saving items from Catalog</a:t>
            </a:r>
            <a:endParaRPr sz="2400"/>
          </a:p>
        </p:txBody>
      </p:sp>
      <p:sp>
        <p:nvSpPr>
          <p:cNvPr id="171" name="Google Shape;171;p24"/>
          <p:cNvSpPr/>
          <p:nvPr/>
        </p:nvSpPr>
        <p:spPr>
          <a:xfrm>
            <a:off x="5430600" y="898875"/>
            <a:ext cx="3475800" cy="254400"/>
          </a:xfrm>
          <a:prstGeom prst="wedgeRoundRectCallout">
            <a:avLst>
              <a:gd fmla="val 37505" name="adj1"/>
              <a:gd fmla="val 141342"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“Save to Zotero (EBSCOhost*)” - single entry</a:t>
            </a:r>
            <a:endParaRPr sz="1200"/>
          </a:p>
        </p:txBody>
      </p:sp>
      <p:sp>
        <p:nvSpPr>
          <p:cNvPr id="172" name="Google Shape;172;p24"/>
          <p:cNvSpPr/>
          <p:nvPr/>
        </p:nvSpPr>
        <p:spPr>
          <a:xfrm>
            <a:off x="5551050" y="2544725"/>
            <a:ext cx="3234900" cy="572700"/>
          </a:xfrm>
          <a:prstGeom prst="wedgeRoundRectCallout">
            <a:avLst>
              <a:gd fmla="val 30753" name="adj1"/>
              <a:gd fmla="val -103798"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Saves to your active collection in Zotero - Including the full PDF (if you have access)</a:t>
            </a:r>
            <a:endParaRPr sz="1200"/>
          </a:p>
        </p:txBody>
      </p:sp>
      <p:pic>
        <p:nvPicPr>
          <p:cNvPr id="173" name="Google Shape;173;p24"/>
          <p:cNvPicPr preferRelativeResize="0"/>
          <p:nvPr/>
        </p:nvPicPr>
        <p:blipFill>
          <a:blip r:embed="rId4">
            <a:alphaModFix/>
          </a:blip>
          <a:stretch>
            <a:fillRect/>
          </a:stretch>
        </p:blipFill>
        <p:spPr>
          <a:xfrm>
            <a:off x="0" y="5000625"/>
            <a:ext cx="762000" cy="142875"/>
          </a:xfrm>
          <a:prstGeom prst="rect">
            <a:avLst/>
          </a:prstGeom>
          <a:noFill/>
          <a:ln>
            <a:noFill/>
          </a:ln>
        </p:spPr>
      </p:pic>
      <p:sp>
        <p:nvSpPr>
          <p:cNvPr id="174" name="Google Shape;174;p24"/>
          <p:cNvSpPr/>
          <p:nvPr/>
        </p:nvSpPr>
        <p:spPr>
          <a:xfrm>
            <a:off x="8450425" y="1327125"/>
            <a:ext cx="262800" cy="2544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25"/>
          <p:cNvPicPr preferRelativeResize="0"/>
          <p:nvPr/>
        </p:nvPicPr>
        <p:blipFill>
          <a:blip r:embed="rId3">
            <a:alphaModFix/>
          </a:blip>
          <a:stretch>
            <a:fillRect/>
          </a:stretch>
        </p:blipFill>
        <p:spPr>
          <a:xfrm>
            <a:off x="1882825" y="1017723"/>
            <a:ext cx="7161824" cy="3871726"/>
          </a:xfrm>
          <a:prstGeom prst="rect">
            <a:avLst/>
          </a:prstGeom>
          <a:noFill/>
          <a:ln>
            <a:noFill/>
          </a:ln>
        </p:spPr>
      </p:pic>
      <p:sp>
        <p:nvSpPr>
          <p:cNvPr id="180" name="Google Shape;180;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Saving items from database</a:t>
            </a:r>
            <a:endParaRPr/>
          </a:p>
        </p:txBody>
      </p:sp>
      <p:sp>
        <p:nvSpPr>
          <p:cNvPr id="181" name="Google Shape;181;p25"/>
          <p:cNvSpPr/>
          <p:nvPr/>
        </p:nvSpPr>
        <p:spPr>
          <a:xfrm>
            <a:off x="6920750" y="763325"/>
            <a:ext cx="1985700" cy="254400"/>
          </a:xfrm>
          <a:prstGeom prst="wedgeRoundRectCallout">
            <a:avLst>
              <a:gd fmla="val 30245" name="adj1"/>
              <a:gd fmla="val 170362"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“Save to Zotero (JSTOR)”</a:t>
            </a:r>
            <a:endParaRPr sz="1200"/>
          </a:p>
        </p:txBody>
      </p:sp>
      <p:sp>
        <p:nvSpPr>
          <p:cNvPr id="182" name="Google Shape;182;p25"/>
          <p:cNvSpPr/>
          <p:nvPr/>
        </p:nvSpPr>
        <p:spPr>
          <a:xfrm>
            <a:off x="5551050" y="2544725"/>
            <a:ext cx="3234900" cy="572700"/>
          </a:xfrm>
          <a:prstGeom prst="wedgeRoundRectCallout">
            <a:avLst>
              <a:gd fmla="val 30753" name="adj1"/>
              <a:gd fmla="val -103798"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Saves to your active collection in Zotero - Including the full PDF (if you have access*)</a:t>
            </a:r>
            <a:endParaRPr sz="1200"/>
          </a:p>
        </p:txBody>
      </p:sp>
      <p:pic>
        <p:nvPicPr>
          <p:cNvPr id="183" name="Google Shape;183;p25"/>
          <p:cNvPicPr preferRelativeResize="0"/>
          <p:nvPr/>
        </p:nvPicPr>
        <p:blipFill>
          <a:blip r:embed="rId4">
            <a:alphaModFix/>
          </a:blip>
          <a:stretch>
            <a:fillRect/>
          </a:stretch>
        </p:blipFill>
        <p:spPr>
          <a:xfrm>
            <a:off x="0" y="5000625"/>
            <a:ext cx="762000" cy="142875"/>
          </a:xfrm>
          <a:prstGeom prst="rect">
            <a:avLst/>
          </a:prstGeom>
          <a:noFill/>
          <a:ln>
            <a:noFill/>
          </a:ln>
        </p:spPr>
      </p:pic>
      <p:sp>
        <p:nvSpPr>
          <p:cNvPr id="184" name="Google Shape;184;p25"/>
          <p:cNvSpPr/>
          <p:nvPr/>
        </p:nvSpPr>
        <p:spPr>
          <a:xfrm>
            <a:off x="8488475" y="1296700"/>
            <a:ext cx="262800" cy="2544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26"/>
          <p:cNvPicPr preferRelativeResize="0"/>
          <p:nvPr/>
        </p:nvPicPr>
        <p:blipFill>
          <a:blip r:embed="rId3">
            <a:alphaModFix/>
          </a:blip>
          <a:stretch>
            <a:fillRect/>
          </a:stretch>
        </p:blipFill>
        <p:spPr>
          <a:xfrm>
            <a:off x="2361200" y="1054300"/>
            <a:ext cx="6632177" cy="3893399"/>
          </a:xfrm>
          <a:prstGeom prst="rect">
            <a:avLst/>
          </a:prstGeom>
          <a:noFill/>
          <a:ln>
            <a:noFill/>
          </a:ln>
        </p:spPr>
      </p:pic>
      <p:sp>
        <p:nvSpPr>
          <p:cNvPr id="190" name="Google Shape;190;p26"/>
          <p:cNvSpPr txBox="1"/>
          <p:nvPr/>
        </p:nvSpPr>
        <p:spPr>
          <a:xfrm>
            <a:off x="415225" y="1707800"/>
            <a:ext cx="2009100" cy="4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Multiple items:</a:t>
            </a:r>
            <a:endParaRPr>
              <a:solidFill>
                <a:schemeClr val="dk1"/>
              </a:solidFill>
            </a:endParaRPr>
          </a:p>
        </p:txBody>
      </p:sp>
      <p:sp>
        <p:nvSpPr>
          <p:cNvPr id="191" name="Google Shape;191;p26"/>
          <p:cNvSpPr/>
          <p:nvPr/>
        </p:nvSpPr>
        <p:spPr>
          <a:xfrm>
            <a:off x="5517250" y="946175"/>
            <a:ext cx="3254700" cy="254400"/>
          </a:xfrm>
          <a:prstGeom prst="wedgeRoundRectCallout">
            <a:avLst>
              <a:gd fmla="val 39862" name="adj1"/>
              <a:gd fmla="val 128675"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“Save to Zotero (EBSCOhost)” - results list</a:t>
            </a:r>
            <a:endParaRPr sz="1200"/>
          </a:p>
        </p:txBody>
      </p:sp>
      <p:sp>
        <p:nvSpPr>
          <p:cNvPr id="192" name="Google Shape;192;p26"/>
          <p:cNvSpPr/>
          <p:nvPr/>
        </p:nvSpPr>
        <p:spPr>
          <a:xfrm>
            <a:off x="5668825" y="3924475"/>
            <a:ext cx="3234900" cy="572700"/>
          </a:xfrm>
          <a:prstGeom prst="wedgeRoundRectCallout">
            <a:avLst>
              <a:gd fmla="val -33648" name="adj1"/>
              <a:gd fmla="val -106709"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Option to save none, some, or all results. (Should save PDFs too)  </a:t>
            </a:r>
            <a:endParaRPr sz="1200"/>
          </a:p>
        </p:txBody>
      </p:sp>
      <p:pic>
        <p:nvPicPr>
          <p:cNvPr id="193" name="Google Shape;193;p26"/>
          <p:cNvPicPr preferRelativeResize="0"/>
          <p:nvPr/>
        </p:nvPicPr>
        <p:blipFill>
          <a:blip r:embed="rId4">
            <a:alphaModFix/>
          </a:blip>
          <a:stretch>
            <a:fillRect/>
          </a:stretch>
        </p:blipFill>
        <p:spPr>
          <a:xfrm>
            <a:off x="0" y="5000625"/>
            <a:ext cx="762000" cy="142875"/>
          </a:xfrm>
          <a:prstGeom prst="rect">
            <a:avLst/>
          </a:prstGeom>
          <a:noFill/>
          <a:ln>
            <a:noFill/>
          </a:ln>
        </p:spPr>
      </p:pic>
      <p:sp>
        <p:nvSpPr>
          <p:cNvPr id="194" name="Google Shape;194;p26"/>
          <p:cNvSpPr/>
          <p:nvPr/>
        </p:nvSpPr>
        <p:spPr>
          <a:xfrm>
            <a:off x="8420300" y="1327125"/>
            <a:ext cx="262800" cy="2544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Example: Saving items from Catalog</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Alternatives</a:t>
            </a:r>
            <a:r>
              <a:rPr lang="en"/>
              <a:t>: Saving references</a:t>
            </a:r>
            <a:endParaRPr/>
          </a:p>
        </p:txBody>
      </p:sp>
      <p:sp>
        <p:nvSpPr>
          <p:cNvPr id="201" name="Google Shape;201;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Zotero can add items automatically via DOI, ISBN, PMID, BibTex, and RIS</a:t>
            </a:r>
            <a:endParaRPr/>
          </a:p>
          <a:p>
            <a:pPr indent="-342900" lvl="0" marL="457200" rtl="0" algn="l">
              <a:spcBef>
                <a:spcPts val="0"/>
              </a:spcBef>
              <a:spcAft>
                <a:spcPts val="0"/>
              </a:spcAft>
              <a:buSzPts val="1800"/>
              <a:buChar char="●"/>
            </a:pPr>
            <a:r>
              <a:rPr lang="en"/>
              <a:t>Manual entry is also an option</a:t>
            </a:r>
            <a:endParaRPr/>
          </a:p>
          <a:p>
            <a:pPr indent="-342900" lvl="0" marL="457200" rtl="0" algn="l">
              <a:spcBef>
                <a:spcPts val="0"/>
              </a:spcBef>
              <a:spcAft>
                <a:spcPts val="0"/>
              </a:spcAft>
              <a:buSzPts val="1800"/>
              <a:buChar char="●"/>
            </a:pPr>
            <a:r>
              <a:rPr lang="en"/>
              <a:t>PDF indexing may allow citation creation from single PDFs</a:t>
            </a:r>
            <a:endParaRPr/>
          </a:p>
          <a:p>
            <a:pPr indent="-342900" lvl="0" marL="457200" rtl="0" algn="l">
              <a:spcBef>
                <a:spcPts val="0"/>
              </a:spcBef>
              <a:spcAft>
                <a:spcPts val="0"/>
              </a:spcAft>
              <a:buSzPts val="1800"/>
              <a:buChar char="●"/>
            </a:pPr>
            <a:r>
              <a:rPr lang="en"/>
              <a:t>You can drag/drop files into Zotero as either standalone items or attachments</a:t>
            </a:r>
            <a:endParaRPr/>
          </a:p>
          <a:p>
            <a:pPr indent="0" lvl="0" marL="0" rtl="0" algn="l">
              <a:spcBef>
                <a:spcPts val="1600"/>
              </a:spcBef>
              <a:spcAft>
                <a:spcPts val="1600"/>
              </a:spcAft>
              <a:buNone/>
            </a:pPr>
            <a:r>
              <a:t/>
            </a:r>
            <a:endParaRPr/>
          </a:p>
        </p:txBody>
      </p:sp>
      <p:pic>
        <p:nvPicPr>
          <p:cNvPr id="202" name="Google Shape;202;p27"/>
          <p:cNvPicPr preferRelativeResize="0"/>
          <p:nvPr/>
        </p:nvPicPr>
        <p:blipFill>
          <a:blip r:embed="rId3">
            <a:alphaModFix/>
          </a:blip>
          <a:stretch>
            <a:fillRect/>
          </a:stretch>
        </p:blipFill>
        <p:spPr>
          <a:xfrm>
            <a:off x="0" y="5000625"/>
            <a:ext cx="762000" cy="142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Adding item from DOI/ISBN lookup</a:t>
            </a:r>
            <a:endParaRPr/>
          </a:p>
        </p:txBody>
      </p:sp>
      <p:pic>
        <p:nvPicPr>
          <p:cNvPr id="208" name="Google Shape;208;p28"/>
          <p:cNvPicPr preferRelativeResize="0"/>
          <p:nvPr/>
        </p:nvPicPr>
        <p:blipFill>
          <a:blip r:embed="rId3">
            <a:alphaModFix/>
          </a:blip>
          <a:stretch>
            <a:fillRect/>
          </a:stretch>
        </p:blipFill>
        <p:spPr>
          <a:xfrm>
            <a:off x="1543838" y="1017725"/>
            <a:ext cx="7501976" cy="3931600"/>
          </a:xfrm>
          <a:prstGeom prst="rect">
            <a:avLst/>
          </a:prstGeom>
          <a:noFill/>
          <a:ln>
            <a:noFill/>
          </a:ln>
        </p:spPr>
      </p:pic>
      <p:sp>
        <p:nvSpPr>
          <p:cNvPr id="209" name="Google Shape;209;p28"/>
          <p:cNvSpPr/>
          <p:nvPr/>
        </p:nvSpPr>
        <p:spPr>
          <a:xfrm>
            <a:off x="3515225" y="1171775"/>
            <a:ext cx="411000" cy="3957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0" name="Google Shape;210;p28"/>
          <p:cNvPicPr preferRelativeResize="0"/>
          <p:nvPr/>
        </p:nvPicPr>
        <p:blipFill>
          <a:blip r:embed="rId4">
            <a:alphaModFix/>
          </a:blip>
          <a:stretch>
            <a:fillRect/>
          </a:stretch>
        </p:blipFill>
        <p:spPr>
          <a:xfrm>
            <a:off x="414925" y="973674"/>
            <a:ext cx="2331824" cy="3496475"/>
          </a:xfrm>
          <a:prstGeom prst="rect">
            <a:avLst/>
          </a:prstGeom>
          <a:noFill/>
          <a:ln>
            <a:noFill/>
          </a:ln>
        </p:spPr>
      </p:pic>
      <p:sp>
        <p:nvSpPr>
          <p:cNvPr id="211" name="Google Shape;211;p28"/>
          <p:cNvSpPr/>
          <p:nvPr/>
        </p:nvSpPr>
        <p:spPr>
          <a:xfrm>
            <a:off x="342600" y="3888300"/>
            <a:ext cx="1103100" cy="6540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2" name="Google Shape;212;p28"/>
          <p:cNvPicPr preferRelativeResize="0"/>
          <p:nvPr/>
        </p:nvPicPr>
        <p:blipFill>
          <a:blip r:embed="rId5">
            <a:alphaModFix/>
          </a:blip>
          <a:stretch>
            <a:fillRect/>
          </a:stretch>
        </p:blipFill>
        <p:spPr>
          <a:xfrm rot="5400000">
            <a:off x="678299" y="1307349"/>
            <a:ext cx="2669350" cy="2002001"/>
          </a:xfrm>
          <a:prstGeom prst="rect">
            <a:avLst/>
          </a:prstGeom>
          <a:noFill/>
          <a:ln>
            <a:noFill/>
          </a:ln>
        </p:spPr>
      </p:pic>
      <p:sp>
        <p:nvSpPr>
          <p:cNvPr id="213" name="Google Shape;213;p28"/>
          <p:cNvSpPr/>
          <p:nvPr/>
        </p:nvSpPr>
        <p:spPr>
          <a:xfrm>
            <a:off x="1067350" y="2617400"/>
            <a:ext cx="1329300" cy="3426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29"/>
          <p:cNvPicPr preferRelativeResize="0"/>
          <p:nvPr/>
        </p:nvPicPr>
        <p:blipFill>
          <a:blip r:embed="rId3">
            <a:alphaModFix/>
          </a:blip>
          <a:stretch>
            <a:fillRect/>
          </a:stretch>
        </p:blipFill>
        <p:spPr>
          <a:xfrm>
            <a:off x="152400" y="1170125"/>
            <a:ext cx="8839207" cy="3726694"/>
          </a:xfrm>
          <a:prstGeom prst="rect">
            <a:avLst/>
          </a:prstGeom>
          <a:noFill/>
          <a:ln>
            <a:noFill/>
          </a:ln>
        </p:spPr>
      </p:pic>
      <p:sp>
        <p:nvSpPr>
          <p:cNvPr id="219" name="Google Shape;219;p29"/>
          <p:cNvSpPr txBox="1"/>
          <p:nvPr>
            <p:ph type="title"/>
          </p:nvPr>
        </p:nvSpPr>
        <p:spPr>
          <a:xfrm>
            <a:off x="311700" y="445025"/>
            <a:ext cx="41928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Managing sources &amp; files</a:t>
            </a:r>
            <a:endParaRPr/>
          </a:p>
        </p:txBody>
      </p:sp>
      <p:sp>
        <p:nvSpPr>
          <p:cNvPr id="220" name="Google Shape;220;p29"/>
          <p:cNvSpPr/>
          <p:nvPr/>
        </p:nvSpPr>
        <p:spPr>
          <a:xfrm>
            <a:off x="2434800" y="1472875"/>
            <a:ext cx="1354500" cy="2640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1" name="Google Shape;221;p29"/>
          <p:cNvPicPr preferRelativeResize="0"/>
          <p:nvPr/>
        </p:nvPicPr>
        <p:blipFill>
          <a:blip r:embed="rId4">
            <a:alphaModFix/>
          </a:blip>
          <a:stretch>
            <a:fillRect/>
          </a:stretch>
        </p:blipFill>
        <p:spPr>
          <a:xfrm>
            <a:off x="2984288" y="1677413"/>
            <a:ext cx="4857750" cy="885825"/>
          </a:xfrm>
          <a:prstGeom prst="rect">
            <a:avLst/>
          </a:prstGeom>
          <a:noFill/>
          <a:ln cap="flat" cmpd="sng" w="38100">
            <a:solidFill>
              <a:schemeClr val="dk2"/>
            </a:solidFill>
            <a:prstDash val="solid"/>
            <a:round/>
            <a:headEnd len="sm" w="sm" type="none"/>
            <a:tailEnd len="sm" w="sm" type="none"/>
          </a:ln>
        </p:spPr>
      </p:pic>
      <p:sp>
        <p:nvSpPr>
          <p:cNvPr id="222" name="Google Shape;222;p29"/>
          <p:cNvSpPr/>
          <p:nvPr/>
        </p:nvSpPr>
        <p:spPr>
          <a:xfrm>
            <a:off x="2496563" y="1061363"/>
            <a:ext cx="1433700" cy="264000"/>
          </a:xfrm>
          <a:prstGeom prst="wedgeRoundRectCallout">
            <a:avLst>
              <a:gd fmla="val 27421" name="adj1"/>
              <a:gd fmla="val 233906"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Manual Item entry</a:t>
            </a:r>
            <a:endParaRPr sz="1200"/>
          </a:p>
        </p:txBody>
      </p:sp>
      <p:sp>
        <p:nvSpPr>
          <p:cNvPr id="223" name="Google Shape;223;p29"/>
          <p:cNvSpPr/>
          <p:nvPr/>
        </p:nvSpPr>
        <p:spPr>
          <a:xfrm>
            <a:off x="4578688" y="3718288"/>
            <a:ext cx="2224500" cy="422100"/>
          </a:xfrm>
          <a:prstGeom prst="wedgeRoundRectCallout">
            <a:avLst>
              <a:gd fmla="val -19821" name="adj1"/>
              <a:gd fmla="val -346864"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Add “Parent” (standalone) or “Child” (attachment) Notes</a:t>
            </a:r>
            <a:endParaRPr sz="1200"/>
          </a:p>
        </p:txBody>
      </p:sp>
      <p:cxnSp>
        <p:nvCxnSpPr>
          <p:cNvPr id="224" name="Google Shape;224;p29"/>
          <p:cNvCxnSpPr/>
          <p:nvPr/>
        </p:nvCxnSpPr>
        <p:spPr>
          <a:xfrm>
            <a:off x="3781550" y="1483700"/>
            <a:ext cx="4093800" cy="190200"/>
          </a:xfrm>
          <a:prstGeom prst="straightConnector1">
            <a:avLst/>
          </a:prstGeom>
          <a:noFill/>
          <a:ln cap="flat" cmpd="sng" w="19050">
            <a:solidFill>
              <a:schemeClr val="lt1"/>
            </a:solidFill>
            <a:prstDash val="solid"/>
            <a:round/>
            <a:headEnd len="med" w="med" type="none"/>
            <a:tailEnd len="med" w="med" type="none"/>
          </a:ln>
        </p:spPr>
      </p:cxnSp>
      <p:sp>
        <p:nvSpPr>
          <p:cNvPr id="225" name="Google Shape;225;p29"/>
          <p:cNvSpPr/>
          <p:nvPr/>
        </p:nvSpPr>
        <p:spPr>
          <a:xfrm>
            <a:off x="5590954" y="890331"/>
            <a:ext cx="2314500" cy="663300"/>
          </a:xfrm>
          <a:prstGeom prst="wedgeRoundRectCallout">
            <a:avLst>
              <a:gd fmla="val -22651" name="adj1"/>
              <a:gd fmla="val 94534"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Attach local file (or link) to Item entry (PDF, video, audio, image, website, etc.!)</a:t>
            </a:r>
            <a:endParaRPr sz="1200"/>
          </a:p>
        </p:txBody>
      </p:sp>
      <p:sp>
        <p:nvSpPr>
          <p:cNvPr id="226" name="Google Shape;226;p29"/>
          <p:cNvSpPr/>
          <p:nvPr/>
        </p:nvSpPr>
        <p:spPr>
          <a:xfrm>
            <a:off x="5972875" y="2687050"/>
            <a:ext cx="2373900" cy="663300"/>
          </a:xfrm>
          <a:prstGeom prst="wedgeRoundRectCallout">
            <a:avLst>
              <a:gd fmla="val 12179" name="adj1"/>
              <a:gd fmla="val -100648"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Advanced Search (incl. Indexed PDF text, if available)</a:t>
            </a:r>
            <a:endParaRPr sz="1200"/>
          </a:p>
        </p:txBody>
      </p:sp>
      <p:cxnSp>
        <p:nvCxnSpPr>
          <p:cNvPr id="227" name="Google Shape;227;p29"/>
          <p:cNvCxnSpPr/>
          <p:nvPr/>
        </p:nvCxnSpPr>
        <p:spPr>
          <a:xfrm>
            <a:off x="2434800" y="1490125"/>
            <a:ext cx="525000" cy="161100"/>
          </a:xfrm>
          <a:prstGeom prst="straightConnector1">
            <a:avLst/>
          </a:prstGeom>
          <a:noFill/>
          <a:ln cap="flat" cmpd="sng" w="19050">
            <a:solidFill>
              <a:schemeClr val="lt1"/>
            </a:solidFill>
            <a:prstDash val="solid"/>
            <a:round/>
            <a:headEnd len="med" w="med" type="none"/>
            <a:tailEnd len="med" w="med" type="none"/>
          </a:ln>
        </p:spPr>
      </p:cxnSp>
      <p:sp>
        <p:nvSpPr>
          <p:cNvPr id="228" name="Google Shape;228;p29"/>
          <p:cNvSpPr/>
          <p:nvPr/>
        </p:nvSpPr>
        <p:spPr>
          <a:xfrm>
            <a:off x="2672351" y="2839225"/>
            <a:ext cx="1815000" cy="572700"/>
          </a:xfrm>
          <a:prstGeom prst="wedgeRoundRectCallout">
            <a:avLst>
              <a:gd fmla="val 42697" name="adj1"/>
              <a:gd fmla="val -121942"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a:p>
            <a:pPr indent="0" lvl="0" marL="0" rtl="0" algn="l">
              <a:spcBef>
                <a:spcPts val="0"/>
              </a:spcBef>
              <a:spcAft>
                <a:spcPts val="0"/>
              </a:spcAft>
              <a:buNone/>
            </a:pPr>
            <a:r>
              <a:rPr lang="en" sz="1200"/>
              <a:t>A</a:t>
            </a:r>
            <a:r>
              <a:rPr lang="en" sz="1200"/>
              <a:t>dd by Identifier</a:t>
            </a:r>
            <a:endParaRPr sz="1200"/>
          </a:p>
          <a:p>
            <a:pPr indent="0" lvl="0" marL="0" rtl="0" algn="l">
              <a:spcBef>
                <a:spcPts val="0"/>
              </a:spcBef>
              <a:spcAft>
                <a:spcPts val="0"/>
              </a:spcAft>
              <a:buNone/>
            </a:pPr>
            <a:r>
              <a:rPr lang="en" sz="1200"/>
              <a:t>(“Magic wand” lookup)</a:t>
            </a:r>
            <a:endParaRPr sz="1200"/>
          </a:p>
          <a:p>
            <a:pPr indent="0" lvl="0" marL="0" rtl="0" algn="l">
              <a:spcBef>
                <a:spcPts val="0"/>
              </a:spcBef>
              <a:spcAft>
                <a:spcPts val="0"/>
              </a:spcAft>
              <a:buNone/>
            </a:pPr>
            <a:r>
              <a:t/>
            </a:r>
            <a:endParaRPr sz="1200"/>
          </a:p>
        </p:txBody>
      </p:sp>
      <p:cxnSp>
        <p:nvCxnSpPr>
          <p:cNvPr id="229" name="Google Shape;229;p29"/>
          <p:cNvCxnSpPr/>
          <p:nvPr/>
        </p:nvCxnSpPr>
        <p:spPr>
          <a:xfrm>
            <a:off x="2442400" y="1734800"/>
            <a:ext cx="532800" cy="844800"/>
          </a:xfrm>
          <a:prstGeom prst="straightConnector1">
            <a:avLst/>
          </a:prstGeom>
          <a:noFill/>
          <a:ln cap="flat" cmpd="sng" w="19050">
            <a:solidFill>
              <a:schemeClr val="lt1"/>
            </a:solidFill>
            <a:prstDash val="solid"/>
            <a:round/>
            <a:headEnd len="med" w="med" type="none"/>
            <a:tailEnd len="med" w="med" type="none"/>
          </a:ln>
        </p:spPr>
      </p:cxnSp>
      <p:sp>
        <p:nvSpPr>
          <p:cNvPr id="230" name="Google Shape;230;p29"/>
          <p:cNvSpPr/>
          <p:nvPr/>
        </p:nvSpPr>
        <p:spPr>
          <a:xfrm>
            <a:off x="198951" y="2474125"/>
            <a:ext cx="1551000" cy="264000"/>
          </a:xfrm>
          <a:prstGeom prst="wedgeRoundRectCallout">
            <a:avLst>
              <a:gd fmla="val -44676" name="adj1"/>
              <a:gd fmla="val -344460"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Add new Collection</a:t>
            </a:r>
            <a:endParaRPr sz="1200"/>
          </a:p>
        </p:txBody>
      </p:sp>
      <p:sp>
        <p:nvSpPr>
          <p:cNvPr id="231" name="Google Shape;231;p29"/>
          <p:cNvSpPr/>
          <p:nvPr/>
        </p:nvSpPr>
        <p:spPr>
          <a:xfrm>
            <a:off x="815500" y="1606975"/>
            <a:ext cx="1497600" cy="422100"/>
          </a:xfrm>
          <a:prstGeom prst="wedgeRoundRectCallout">
            <a:avLst>
              <a:gd fmla="val -64825" name="adj1"/>
              <a:gd fmla="val -41353"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Add new Group Library/Feed</a:t>
            </a:r>
            <a:endParaRPr sz="1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30"/>
          <p:cNvPicPr preferRelativeResize="0"/>
          <p:nvPr/>
        </p:nvPicPr>
        <p:blipFill>
          <a:blip r:embed="rId3">
            <a:alphaModFix/>
          </a:blip>
          <a:stretch>
            <a:fillRect/>
          </a:stretch>
        </p:blipFill>
        <p:spPr>
          <a:xfrm>
            <a:off x="152400" y="1170125"/>
            <a:ext cx="8839207" cy="3726694"/>
          </a:xfrm>
          <a:prstGeom prst="rect">
            <a:avLst/>
          </a:prstGeom>
          <a:noFill/>
          <a:ln>
            <a:noFill/>
          </a:ln>
        </p:spPr>
      </p:pic>
      <p:sp>
        <p:nvSpPr>
          <p:cNvPr id="237" name="Google Shape;237;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Staying Organized</a:t>
            </a:r>
            <a:endParaRPr/>
          </a:p>
        </p:txBody>
      </p:sp>
      <p:pic>
        <p:nvPicPr>
          <p:cNvPr id="238" name="Google Shape;238;p30"/>
          <p:cNvPicPr preferRelativeResize="0"/>
          <p:nvPr/>
        </p:nvPicPr>
        <p:blipFill>
          <a:blip r:embed="rId4">
            <a:alphaModFix/>
          </a:blip>
          <a:stretch>
            <a:fillRect/>
          </a:stretch>
        </p:blipFill>
        <p:spPr>
          <a:xfrm>
            <a:off x="3900850" y="1126200"/>
            <a:ext cx="5174563" cy="1187400"/>
          </a:xfrm>
          <a:prstGeom prst="rect">
            <a:avLst/>
          </a:prstGeom>
          <a:noFill/>
          <a:ln cap="flat" cmpd="sng" w="38100">
            <a:solidFill>
              <a:schemeClr val="dk2"/>
            </a:solidFill>
            <a:prstDash val="solid"/>
            <a:round/>
            <a:headEnd len="sm" w="sm" type="none"/>
            <a:tailEnd len="sm" w="sm" type="none"/>
          </a:ln>
        </p:spPr>
      </p:pic>
      <p:pic>
        <p:nvPicPr>
          <p:cNvPr id="239" name="Google Shape;239;p30"/>
          <p:cNvPicPr preferRelativeResize="0"/>
          <p:nvPr/>
        </p:nvPicPr>
        <p:blipFill>
          <a:blip r:embed="rId5">
            <a:alphaModFix/>
          </a:blip>
          <a:stretch>
            <a:fillRect/>
          </a:stretch>
        </p:blipFill>
        <p:spPr>
          <a:xfrm>
            <a:off x="114375" y="3442675"/>
            <a:ext cx="3050875" cy="1647325"/>
          </a:xfrm>
          <a:prstGeom prst="rect">
            <a:avLst/>
          </a:prstGeom>
          <a:noFill/>
          <a:ln cap="flat" cmpd="sng" w="38100">
            <a:solidFill>
              <a:schemeClr val="dk2"/>
            </a:solidFill>
            <a:prstDash val="solid"/>
            <a:round/>
            <a:headEnd len="sm" w="sm" type="none"/>
            <a:tailEnd len="sm" w="sm" type="none"/>
          </a:ln>
        </p:spPr>
      </p:pic>
      <p:sp>
        <p:nvSpPr>
          <p:cNvPr id="240" name="Google Shape;240;p30"/>
          <p:cNvSpPr/>
          <p:nvPr/>
        </p:nvSpPr>
        <p:spPr>
          <a:xfrm>
            <a:off x="273650" y="2906525"/>
            <a:ext cx="2153400" cy="375900"/>
          </a:xfrm>
          <a:prstGeom prst="wedgeRoundRectCallout">
            <a:avLst>
              <a:gd fmla="val 15875" name="adj1"/>
              <a:gd fmla="val 87969"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View Tags, search, and filter</a:t>
            </a:r>
            <a:endParaRPr sz="1200"/>
          </a:p>
        </p:txBody>
      </p:sp>
      <p:sp>
        <p:nvSpPr>
          <p:cNvPr id="241" name="Google Shape;241;p30"/>
          <p:cNvSpPr/>
          <p:nvPr/>
        </p:nvSpPr>
        <p:spPr>
          <a:xfrm>
            <a:off x="1980163" y="1509613"/>
            <a:ext cx="1680900" cy="572700"/>
          </a:xfrm>
          <a:prstGeom prst="wedgeRoundRectCallout">
            <a:avLst>
              <a:gd fmla="val 63504" name="adj1"/>
              <a:gd fmla="val 26517"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Add/Edit/View bibliographic info</a:t>
            </a:r>
            <a:endParaRPr sz="1200"/>
          </a:p>
        </p:txBody>
      </p:sp>
      <p:sp>
        <p:nvSpPr>
          <p:cNvPr id="242" name="Google Shape;242;p30"/>
          <p:cNvSpPr/>
          <p:nvPr/>
        </p:nvSpPr>
        <p:spPr>
          <a:xfrm>
            <a:off x="2824975" y="2364975"/>
            <a:ext cx="2729400" cy="375900"/>
          </a:xfrm>
          <a:prstGeom prst="wedgeRoundRectCallout">
            <a:avLst>
              <a:gd fmla="val 24910" name="adj1"/>
              <a:gd fmla="val -90124"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Add, edit, and organize “child notes”</a:t>
            </a:r>
            <a:endParaRPr sz="1200"/>
          </a:p>
        </p:txBody>
      </p:sp>
      <p:sp>
        <p:nvSpPr>
          <p:cNvPr id="243" name="Google Shape;243;p30"/>
          <p:cNvSpPr/>
          <p:nvPr/>
        </p:nvSpPr>
        <p:spPr>
          <a:xfrm>
            <a:off x="4345850" y="3004325"/>
            <a:ext cx="2153400" cy="375900"/>
          </a:xfrm>
          <a:prstGeom prst="wedgeRoundRectCallout">
            <a:avLst>
              <a:gd fmla="val 16300" name="adj1"/>
              <a:gd fmla="val -272360"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Add, edit, and organize Tags</a:t>
            </a:r>
            <a:endParaRPr sz="1200"/>
          </a:p>
        </p:txBody>
      </p:sp>
      <p:sp>
        <p:nvSpPr>
          <p:cNvPr id="244" name="Google Shape;244;p30"/>
          <p:cNvSpPr/>
          <p:nvPr/>
        </p:nvSpPr>
        <p:spPr>
          <a:xfrm>
            <a:off x="6452200" y="2471013"/>
            <a:ext cx="2214000" cy="375900"/>
          </a:xfrm>
          <a:prstGeom prst="wedgeRoundRectCallout">
            <a:avLst>
              <a:gd fmla="val -29187" name="adj1"/>
              <a:gd fmla="val -144314"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Create two-way relationships between items</a:t>
            </a:r>
            <a:endParaRPr sz="1200"/>
          </a:p>
        </p:txBody>
      </p:sp>
      <p:sp>
        <p:nvSpPr>
          <p:cNvPr id="245" name="Google Shape;245;p30"/>
          <p:cNvSpPr/>
          <p:nvPr/>
        </p:nvSpPr>
        <p:spPr>
          <a:xfrm>
            <a:off x="6794800" y="675588"/>
            <a:ext cx="2214000" cy="375900"/>
          </a:xfrm>
          <a:prstGeom prst="wedgeRoundRectCallout">
            <a:avLst>
              <a:gd fmla="val 40030" name="adj1"/>
              <a:gd fmla="val 102231"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Sync button/indicator</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Notes &amp; Attachments</a:t>
            </a:r>
            <a:endParaRPr/>
          </a:p>
        </p:txBody>
      </p:sp>
      <p:pic>
        <p:nvPicPr>
          <p:cNvPr id="251" name="Google Shape;251;p31"/>
          <p:cNvPicPr preferRelativeResize="0"/>
          <p:nvPr/>
        </p:nvPicPr>
        <p:blipFill>
          <a:blip r:embed="rId3">
            <a:alphaModFix/>
          </a:blip>
          <a:stretch>
            <a:fillRect/>
          </a:stretch>
        </p:blipFill>
        <p:spPr>
          <a:xfrm>
            <a:off x="152400" y="1170125"/>
            <a:ext cx="8839207" cy="3726694"/>
          </a:xfrm>
          <a:prstGeom prst="rect">
            <a:avLst/>
          </a:prstGeom>
          <a:noFill/>
          <a:ln>
            <a:noFill/>
          </a:ln>
        </p:spPr>
      </p:pic>
      <p:sp>
        <p:nvSpPr>
          <p:cNvPr id="252" name="Google Shape;252;p31"/>
          <p:cNvSpPr/>
          <p:nvPr/>
        </p:nvSpPr>
        <p:spPr>
          <a:xfrm>
            <a:off x="2351100" y="2320650"/>
            <a:ext cx="1894500" cy="5157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Zotero Installation</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i="1" lang="en" sz="2000"/>
              <a:t>(instructions also at </a:t>
            </a:r>
            <a:r>
              <a:rPr i="1" lang="en" sz="2000" u="sng">
                <a:solidFill>
                  <a:schemeClr val="hlink"/>
                </a:solidFill>
                <a:hlinkClick r:id="rId3"/>
              </a:rPr>
              <a:t>guides.lib.fsu.edu/zotero/install</a:t>
            </a:r>
            <a:r>
              <a:rPr i="1" lang="en" sz="2000"/>
              <a:t>)</a:t>
            </a:r>
            <a:endParaRPr i="1" sz="2000"/>
          </a:p>
          <a:p>
            <a:pPr indent="-355600" lvl="0" marL="457200" rtl="0" algn="l">
              <a:spcBef>
                <a:spcPts val="1600"/>
              </a:spcBef>
              <a:spcAft>
                <a:spcPts val="0"/>
              </a:spcAft>
              <a:buSzPts val="2000"/>
              <a:buAutoNum type="arabicPeriod"/>
            </a:pPr>
            <a:r>
              <a:rPr lang="en" sz="2000"/>
              <a:t>Go to Zotero.org and register for an account</a:t>
            </a:r>
            <a:endParaRPr sz="2000"/>
          </a:p>
          <a:p>
            <a:pPr indent="-355600" lvl="0" marL="457200" rtl="0" algn="l">
              <a:spcBef>
                <a:spcPts val="0"/>
              </a:spcBef>
              <a:spcAft>
                <a:spcPts val="0"/>
              </a:spcAft>
              <a:buSzPts val="2000"/>
              <a:buAutoNum type="arabicPeriod"/>
            </a:pPr>
            <a:r>
              <a:rPr lang="en" sz="2000"/>
              <a:t>Return to Zotero.org and click the “Download Now” button</a:t>
            </a:r>
            <a:endParaRPr sz="2000"/>
          </a:p>
          <a:p>
            <a:pPr indent="-355600" lvl="1" marL="914400" rtl="0" algn="l">
              <a:spcBef>
                <a:spcPts val="0"/>
              </a:spcBef>
              <a:spcAft>
                <a:spcPts val="0"/>
              </a:spcAft>
              <a:buSzPts val="2000"/>
              <a:buAutoNum type="alphaLcPeriod"/>
            </a:pPr>
            <a:r>
              <a:rPr lang="en" sz="2000"/>
              <a:t>Download &amp; install Zotero 5.0 </a:t>
            </a:r>
            <a:endParaRPr sz="2000"/>
          </a:p>
          <a:p>
            <a:pPr indent="-292100" lvl="2" marL="1371600" rtl="0" algn="l">
              <a:spcBef>
                <a:spcPts val="0"/>
              </a:spcBef>
              <a:spcAft>
                <a:spcPts val="0"/>
              </a:spcAft>
              <a:buSzPts val="1000"/>
              <a:buAutoNum type="romanLcPeriod"/>
            </a:pPr>
            <a:r>
              <a:rPr lang="en" sz="1000"/>
              <a:t>(your OS will automatically be detected)</a:t>
            </a:r>
            <a:endParaRPr sz="1000"/>
          </a:p>
          <a:p>
            <a:pPr indent="-317500" lvl="1" marL="914400" rtl="0" algn="l">
              <a:spcBef>
                <a:spcPts val="0"/>
              </a:spcBef>
              <a:spcAft>
                <a:spcPts val="0"/>
              </a:spcAft>
              <a:buSzPts val="1400"/>
              <a:buAutoNum type="alphaLcPeriod"/>
            </a:pPr>
            <a:r>
              <a:rPr lang="en" sz="2000"/>
              <a:t>Download and install the Zotero browser connection</a:t>
            </a:r>
            <a:r>
              <a:rPr lang="en"/>
              <a:t> </a:t>
            </a:r>
            <a:endParaRPr/>
          </a:p>
          <a:p>
            <a:pPr indent="-292100" lvl="2" marL="1371600" rtl="0" algn="l">
              <a:spcBef>
                <a:spcPts val="0"/>
              </a:spcBef>
              <a:spcAft>
                <a:spcPts val="0"/>
              </a:spcAft>
              <a:buSzPts val="1000"/>
              <a:buAutoNum type="romanLcPeriod"/>
            </a:pPr>
            <a:r>
              <a:rPr lang="en" sz="1000"/>
              <a:t>(your browser will automatically be detected)</a:t>
            </a:r>
            <a:endParaRPr sz="1000"/>
          </a:p>
          <a:p>
            <a:pPr indent="-355600" lvl="0" marL="457200" rtl="0" algn="l">
              <a:spcBef>
                <a:spcPts val="0"/>
              </a:spcBef>
              <a:spcAft>
                <a:spcPts val="0"/>
              </a:spcAft>
              <a:buSzPts val="2000"/>
              <a:buAutoNum type="arabicPeriod"/>
            </a:pPr>
            <a:r>
              <a:rPr lang="en" sz="2000"/>
              <a:t>Link your Zotero account to the Zotero 5.0 application</a:t>
            </a:r>
            <a:endParaRPr sz="2000"/>
          </a:p>
          <a:p>
            <a:pPr indent="-292100" lvl="1" marL="914400" rtl="0" algn="l">
              <a:spcBef>
                <a:spcPts val="0"/>
              </a:spcBef>
              <a:spcAft>
                <a:spcPts val="0"/>
              </a:spcAft>
              <a:buSzPts val="1000"/>
              <a:buAutoNum type="alphaLcPeriod"/>
            </a:pPr>
            <a:r>
              <a:rPr lang="en" sz="1000"/>
              <a:t>For Windows &amp; Linux Users: Edit &gt; Preferences &gt; Sync &gt; Link Account</a:t>
            </a:r>
            <a:endParaRPr sz="1000"/>
          </a:p>
          <a:p>
            <a:pPr indent="-292100" lvl="1" marL="914400" rtl="0" algn="l">
              <a:spcBef>
                <a:spcPts val="0"/>
              </a:spcBef>
              <a:spcAft>
                <a:spcPts val="0"/>
              </a:spcAft>
              <a:buSzPts val="1000"/>
              <a:buAutoNum type="alphaLcPeriod"/>
            </a:pPr>
            <a:r>
              <a:rPr lang="en" sz="1000"/>
              <a:t>For macOS Users: Zotero &gt; Preferences &gt; Sync &gt; Link Account</a:t>
            </a:r>
            <a:endParaRPr sz="1000"/>
          </a:p>
          <a:p>
            <a:pPr indent="0" lvl="0" marL="0" rtl="0" algn="l">
              <a:spcBef>
                <a:spcPts val="0"/>
              </a:spcBef>
              <a:spcAft>
                <a:spcPts val="1600"/>
              </a:spcAft>
              <a:buNone/>
            </a:pPr>
            <a:r>
              <a:t/>
            </a:r>
            <a:endParaRPr/>
          </a:p>
        </p:txBody>
      </p:sp>
      <p:pic>
        <p:nvPicPr>
          <p:cNvPr id="63" name="Google Shape;63;p14"/>
          <p:cNvPicPr preferRelativeResize="0"/>
          <p:nvPr/>
        </p:nvPicPr>
        <p:blipFill>
          <a:blip r:embed="rId4">
            <a:alphaModFix/>
          </a:blip>
          <a:stretch>
            <a:fillRect/>
          </a:stretch>
        </p:blipFill>
        <p:spPr>
          <a:xfrm>
            <a:off x="0" y="5000625"/>
            <a:ext cx="762000" cy="1428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Citing with Zotero</a:t>
            </a:r>
            <a:endParaRPr/>
          </a:p>
        </p:txBody>
      </p:sp>
      <p:sp>
        <p:nvSpPr>
          <p:cNvPr id="258" name="Google Shape;258;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Citation with Zotero is quick, easy, and (almost) automatic.</a:t>
            </a:r>
            <a:endParaRPr/>
          </a:p>
          <a:p>
            <a:pPr indent="-342900" lvl="0" marL="457200" rtl="0" algn="l">
              <a:spcBef>
                <a:spcPts val="1600"/>
              </a:spcBef>
              <a:spcAft>
                <a:spcPts val="0"/>
              </a:spcAft>
              <a:buSzPts val="1800"/>
              <a:buChar char="●"/>
            </a:pPr>
            <a:r>
              <a:rPr lang="en"/>
              <a:t>In-processor Zotero search</a:t>
            </a:r>
            <a:endParaRPr/>
          </a:p>
          <a:p>
            <a:pPr indent="0" lvl="0" marL="0" rtl="0" algn="l">
              <a:spcBef>
                <a:spcPts val="1600"/>
              </a:spcBef>
              <a:spcAft>
                <a:spcPts val="1600"/>
              </a:spcAft>
              <a:buNone/>
            </a:pPr>
            <a:r>
              <a:t/>
            </a:r>
            <a:endParaRPr/>
          </a:p>
        </p:txBody>
      </p:sp>
      <p:pic>
        <p:nvPicPr>
          <p:cNvPr id="259" name="Google Shape;259;p32"/>
          <p:cNvPicPr preferRelativeResize="0"/>
          <p:nvPr/>
        </p:nvPicPr>
        <p:blipFill rotWithShape="1">
          <a:blip r:embed="rId3">
            <a:alphaModFix/>
          </a:blip>
          <a:srcRect b="18804" l="0" r="0" t="0"/>
          <a:stretch/>
        </p:blipFill>
        <p:spPr>
          <a:xfrm>
            <a:off x="478300" y="2101575"/>
            <a:ext cx="5763725" cy="925550"/>
          </a:xfrm>
          <a:prstGeom prst="rect">
            <a:avLst/>
          </a:prstGeom>
          <a:noFill/>
          <a:ln>
            <a:noFill/>
          </a:ln>
        </p:spPr>
      </p:pic>
      <p:pic>
        <p:nvPicPr>
          <p:cNvPr id="260" name="Google Shape;260;p32"/>
          <p:cNvPicPr preferRelativeResize="0"/>
          <p:nvPr/>
        </p:nvPicPr>
        <p:blipFill rotWithShape="1">
          <a:blip r:embed="rId4">
            <a:alphaModFix/>
          </a:blip>
          <a:srcRect b="15847" l="0" r="0" t="21291"/>
          <a:stretch/>
        </p:blipFill>
        <p:spPr>
          <a:xfrm>
            <a:off x="3499525" y="2830575"/>
            <a:ext cx="5460350" cy="2312926"/>
          </a:xfrm>
          <a:prstGeom prst="rect">
            <a:avLst/>
          </a:prstGeom>
          <a:noFill/>
          <a:ln>
            <a:noFill/>
          </a:ln>
        </p:spPr>
      </p:pic>
      <p:pic>
        <p:nvPicPr>
          <p:cNvPr id="261" name="Google Shape;261;p32"/>
          <p:cNvPicPr preferRelativeResize="0"/>
          <p:nvPr/>
        </p:nvPicPr>
        <p:blipFill>
          <a:blip r:embed="rId5">
            <a:alphaModFix/>
          </a:blip>
          <a:stretch>
            <a:fillRect/>
          </a:stretch>
        </p:blipFill>
        <p:spPr>
          <a:xfrm>
            <a:off x="0" y="5000625"/>
            <a:ext cx="762000" cy="1428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Citing with Zotero - Google Docs</a:t>
            </a:r>
            <a:endParaRPr/>
          </a:p>
        </p:txBody>
      </p:sp>
      <p:sp>
        <p:nvSpPr>
          <p:cNvPr id="267" name="Google Shape;267;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(Zotero must be open in the background)</a:t>
            </a:r>
            <a:endParaRPr/>
          </a:p>
        </p:txBody>
      </p:sp>
      <p:pic>
        <p:nvPicPr>
          <p:cNvPr id="268" name="Google Shape;268;p33"/>
          <p:cNvPicPr preferRelativeResize="0"/>
          <p:nvPr/>
        </p:nvPicPr>
        <p:blipFill>
          <a:blip r:embed="rId3">
            <a:alphaModFix/>
          </a:blip>
          <a:stretch>
            <a:fillRect/>
          </a:stretch>
        </p:blipFill>
        <p:spPr>
          <a:xfrm>
            <a:off x="1533718" y="1573750"/>
            <a:ext cx="6076569" cy="3416400"/>
          </a:xfrm>
          <a:prstGeom prst="rect">
            <a:avLst/>
          </a:prstGeom>
          <a:noFill/>
          <a:ln>
            <a:noFill/>
          </a:ln>
        </p:spPr>
      </p:pic>
      <p:pic>
        <p:nvPicPr>
          <p:cNvPr id="269" name="Google Shape;269;p33"/>
          <p:cNvPicPr preferRelativeResize="0"/>
          <p:nvPr/>
        </p:nvPicPr>
        <p:blipFill>
          <a:blip r:embed="rId4">
            <a:alphaModFix/>
          </a:blip>
          <a:stretch>
            <a:fillRect/>
          </a:stretch>
        </p:blipFill>
        <p:spPr>
          <a:xfrm>
            <a:off x="0" y="5000625"/>
            <a:ext cx="762000" cy="1428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Citing with Zotero</a:t>
            </a:r>
            <a:endParaRPr/>
          </a:p>
        </p:txBody>
      </p:sp>
      <p:sp>
        <p:nvSpPr>
          <p:cNvPr id="275" name="Google Shape;275;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Automatic </a:t>
            </a:r>
            <a:r>
              <a:rPr i="1" lang="en"/>
              <a:t>ibid.</a:t>
            </a:r>
            <a:r>
              <a:rPr lang="en"/>
              <a:t>, footnotes, order adjustments, and more...</a:t>
            </a:r>
            <a:endParaRPr/>
          </a:p>
          <a:p>
            <a:pPr indent="-342900" lvl="0" marL="457200" rtl="0" algn="l">
              <a:spcBef>
                <a:spcPts val="0"/>
              </a:spcBef>
              <a:spcAft>
                <a:spcPts val="0"/>
              </a:spcAft>
              <a:buSzPts val="1800"/>
              <a:buChar char="●"/>
            </a:pPr>
            <a:r>
              <a:rPr lang="en"/>
              <a:t>Bibliography automatically selected from citations, auto-generates with 1 click</a:t>
            </a:r>
            <a:endParaRPr/>
          </a:p>
          <a:p>
            <a:pPr indent="-342900" lvl="0" marL="457200" rtl="0" algn="l">
              <a:spcBef>
                <a:spcPts val="0"/>
              </a:spcBef>
              <a:spcAft>
                <a:spcPts val="0"/>
              </a:spcAft>
              <a:buSzPts val="1800"/>
              <a:buChar char="●"/>
            </a:pPr>
            <a:r>
              <a:rPr lang="en"/>
              <a:t>Most common citation styles included out-of-the-box</a:t>
            </a:r>
            <a:endParaRPr/>
          </a:p>
          <a:p>
            <a:pPr indent="-342900" lvl="0" marL="457200" rtl="0" algn="l">
              <a:spcBef>
                <a:spcPts val="0"/>
              </a:spcBef>
              <a:spcAft>
                <a:spcPts val="0"/>
              </a:spcAft>
              <a:buSzPts val="1800"/>
              <a:buChar char="●"/>
            </a:pPr>
            <a:r>
              <a:rPr lang="en"/>
              <a:t>Almost 9,000 bibliographic styles available on Zotero.org</a:t>
            </a:r>
            <a:endParaRPr/>
          </a:p>
          <a:p>
            <a:pPr indent="-342900" lvl="0" marL="457200" rtl="0" algn="l">
              <a:spcBef>
                <a:spcPts val="0"/>
              </a:spcBef>
              <a:spcAft>
                <a:spcPts val="0"/>
              </a:spcAft>
              <a:buSzPts val="1800"/>
              <a:buChar char="●"/>
            </a:pPr>
            <a:r>
              <a:rPr lang="en"/>
              <a:t>Easy to switch between styles!</a:t>
            </a:r>
            <a:endParaRPr/>
          </a:p>
          <a:p>
            <a:pPr indent="-342900" lvl="0" marL="457200" rtl="0" algn="l">
              <a:spcBef>
                <a:spcPts val="0"/>
              </a:spcBef>
              <a:spcAft>
                <a:spcPts val="0"/>
              </a:spcAft>
              <a:buSzPts val="1800"/>
              <a:buChar char="●"/>
            </a:pPr>
            <a:r>
              <a:rPr lang="en"/>
              <a:t>In a hurry and don’t need full Zotero features?</a:t>
            </a:r>
            <a:endParaRPr/>
          </a:p>
          <a:p>
            <a:pPr indent="-317500" lvl="1" marL="914400" rtl="0" algn="l">
              <a:spcBef>
                <a:spcPts val="0"/>
              </a:spcBef>
              <a:spcAft>
                <a:spcPts val="0"/>
              </a:spcAft>
              <a:buSzPts val="1400"/>
              <a:buChar char="○"/>
            </a:pPr>
            <a:r>
              <a:rPr lang="en"/>
              <a:t>Use ZoteroBib (zbib.org) - streamlined web-only bib builder</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276" name="Google Shape;276;p34"/>
          <p:cNvPicPr preferRelativeResize="0"/>
          <p:nvPr/>
        </p:nvPicPr>
        <p:blipFill>
          <a:blip r:embed="rId3">
            <a:alphaModFix/>
          </a:blip>
          <a:stretch>
            <a:fillRect/>
          </a:stretch>
        </p:blipFill>
        <p:spPr>
          <a:xfrm>
            <a:off x="0" y="5000625"/>
            <a:ext cx="762000" cy="1428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words</a:t>
            </a:r>
            <a:endParaRPr/>
          </a:p>
        </p:txBody>
      </p:sp>
      <p:sp>
        <p:nvSpPr>
          <p:cNvPr id="282" name="Google Shape;282;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300mb free cloud sync storage</a:t>
            </a:r>
            <a:endParaRPr/>
          </a:p>
          <a:p>
            <a:pPr indent="-342900" lvl="0" marL="457200" rtl="0" algn="l">
              <a:spcBef>
                <a:spcPts val="0"/>
              </a:spcBef>
              <a:spcAft>
                <a:spcPts val="0"/>
              </a:spcAft>
              <a:buSzPts val="1800"/>
              <a:buChar char="●"/>
            </a:pPr>
            <a:r>
              <a:rPr lang="en"/>
              <a:t>Group storage = the group owner’s storage</a:t>
            </a:r>
            <a:endParaRPr/>
          </a:p>
          <a:p>
            <a:pPr indent="-342900" lvl="0" marL="457200" rtl="0" algn="l">
              <a:spcBef>
                <a:spcPts val="0"/>
              </a:spcBef>
              <a:spcAft>
                <a:spcPts val="0"/>
              </a:spcAft>
              <a:buSzPts val="1800"/>
              <a:buChar char="●"/>
            </a:pPr>
            <a:r>
              <a:rPr lang="en"/>
              <a:t>No 1st-party mobile app exists (coming soon!), and 3rd-party support is spotty</a:t>
            </a:r>
            <a:endParaRPr/>
          </a:p>
          <a:p>
            <a:pPr indent="-342900" lvl="0" marL="457200" rtl="0" algn="l">
              <a:spcBef>
                <a:spcPts val="0"/>
              </a:spcBef>
              <a:spcAft>
                <a:spcPts val="0"/>
              </a:spcAft>
              <a:buSzPts val="1800"/>
              <a:buChar char="●"/>
            </a:pPr>
            <a:r>
              <a:rPr lang="en"/>
              <a:t>You can always export/import bibliographies to other common citation management systems, so don’t feel “stuck” </a:t>
            </a:r>
            <a:endParaRPr/>
          </a:p>
        </p:txBody>
      </p:sp>
      <p:pic>
        <p:nvPicPr>
          <p:cNvPr id="283" name="Google Shape;283;p35"/>
          <p:cNvPicPr preferRelativeResize="0"/>
          <p:nvPr/>
        </p:nvPicPr>
        <p:blipFill>
          <a:blip r:embed="rId3">
            <a:alphaModFix/>
          </a:blip>
          <a:stretch>
            <a:fillRect/>
          </a:stretch>
        </p:blipFill>
        <p:spPr>
          <a:xfrm>
            <a:off x="0" y="5000625"/>
            <a:ext cx="762000" cy="1428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Zotero Tips</a:t>
            </a:r>
            <a:endParaRPr/>
          </a:p>
        </p:txBody>
      </p:sp>
      <p:pic>
        <p:nvPicPr>
          <p:cNvPr id="289" name="Google Shape;289;p36"/>
          <p:cNvPicPr preferRelativeResize="0"/>
          <p:nvPr/>
        </p:nvPicPr>
        <p:blipFill>
          <a:blip r:embed="rId3">
            <a:alphaModFix/>
          </a:blip>
          <a:stretch>
            <a:fillRect/>
          </a:stretch>
        </p:blipFill>
        <p:spPr>
          <a:xfrm>
            <a:off x="0" y="5000625"/>
            <a:ext cx="762000" cy="142875"/>
          </a:xfrm>
          <a:prstGeom prst="rect">
            <a:avLst/>
          </a:prstGeom>
          <a:noFill/>
          <a:ln>
            <a:noFill/>
          </a:ln>
        </p:spPr>
      </p:pic>
      <p:sp>
        <p:nvSpPr>
          <p:cNvPr id="290" name="Google Shape;290;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Always try to find a unique identifier for a source, if possible (DOI, ISBN...)</a:t>
            </a:r>
            <a:endParaRPr/>
          </a:p>
          <a:p>
            <a:pPr indent="-317500" lvl="1" marL="914400" rtl="0" algn="l">
              <a:spcBef>
                <a:spcPts val="0"/>
              </a:spcBef>
              <a:spcAft>
                <a:spcPts val="0"/>
              </a:spcAft>
              <a:buSzPts val="1400"/>
              <a:buChar char="○"/>
            </a:pPr>
            <a:r>
              <a:rPr lang="en"/>
              <a:t>One-click save results aren’t always right</a:t>
            </a:r>
            <a:endParaRPr/>
          </a:p>
          <a:p>
            <a:pPr indent="-342900" lvl="0" marL="457200" rtl="0" algn="l">
              <a:spcBef>
                <a:spcPts val="0"/>
              </a:spcBef>
              <a:spcAft>
                <a:spcPts val="0"/>
              </a:spcAft>
              <a:buSzPts val="1800"/>
              <a:buChar char="●"/>
            </a:pPr>
            <a:r>
              <a:rPr lang="en"/>
              <a:t>Always double-check your metadata right away!</a:t>
            </a:r>
            <a:endParaRPr/>
          </a:p>
          <a:p>
            <a:pPr indent="-317500" lvl="1" marL="914400" rtl="0" algn="l">
              <a:spcBef>
                <a:spcPts val="0"/>
              </a:spcBef>
              <a:spcAft>
                <a:spcPts val="0"/>
              </a:spcAft>
              <a:buSzPts val="1400"/>
              <a:buChar char="○"/>
            </a:pPr>
            <a:r>
              <a:rPr lang="en"/>
              <a:t>Easier to catch mistakes while you’re still looking at the source.</a:t>
            </a:r>
            <a:endParaRPr/>
          </a:p>
          <a:p>
            <a:pPr indent="-342900" lvl="0" marL="457200" rtl="0" algn="l">
              <a:spcBef>
                <a:spcPts val="0"/>
              </a:spcBef>
              <a:spcAft>
                <a:spcPts val="0"/>
              </a:spcAft>
              <a:buSzPts val="1800"/>
              <a:buChar char="●"/>
            </a:pPr>
            <a:r>
              <a:rPr lang="en"/>
              <a:t>Run “Optical Character Recognition” on PDFs before uploading them</a:t>
            </a:r>
            <a:endParaRPr/>
          </a:p>
          <a:p>
            <a:pPr indent="-342900" lvl="0" marL="457200" rtl="0" algn="l">
              <a:spcBef>
                <a:spcPts val="0"/>
              </a:spcBef>
              <a:spcAft>
                <a:spcPts val="0"/>
              </a:spcAft>
              <a:buSzPts val="1800"/>
              <a:buChar char="●"/>
            </a:pPr>
            <a:r>
              <a:rPr lang="en"/>
              <a:t>Save documents &amp; Sync library often</a:t>
            </a:r>
            <a:endParaRPr/>
          </a:p>
          <a:p>
            <a:pPr indent="-342900" lvl="0" marL="457200" rtl="0" algn="l">
              <a:spcBef>
                <a:spcPts val="0"/>
              </a:spcBef>
              <a:spcAft>
                <a:spcPts val="0"/>
              </a:spcAft>
              <a:buSzPts val="1800"/>
              <a:buChar char="●"/>
            </a:pPr>
            <a:r>
              <a:rPr lang="en"/>
              <a:t>Organize!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7"/>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Questions?</a:t>
            </a:r>
            <a:endParaRPr/>
          </a:p>
        </p:txBody>
      </p:sp>
      <p:pic>
        <p:nvPicPr>
          <p:cNvPr id="296" name="Google Shape;296;p37"/>
          <p:cNvPicPr preferRelativeResize="0"/>
          <p:nvPr/>
        </p:nvPicPr>
        <p:blipFill>
          <a:blip r:embed="rId3">
            <a:alphaModFix/>
          </a:blip>
          <a:stretch>
            <a:fillRect/>
          </a:stretch>
        </p:blipFill>
        <p:spPr>
          <a:xfrm>
            <a:off x="0" y="5000625"/>
            <a:ext cx="762000" cy="142875"/>
          </a:xfrm>
          <a:prstGeom prst="rect">
            <a:avLst/>
          </a:prstGeom>
          <a:noFill/>
          <a:ln>
            <a:noFill/>
          </a:ln>
        </p:spPr>
      </p:pic>
      <p:pic>
        <p:nvPicPr>
          <p:cNvPr id="297" name="Google Shape;297;p37"/>
          <p:cNvPicPr preferRelativeResize="0"/>
          <p:nvPr/>
        </p:nvPicPr>
        <p:blipFill>
          <a:blip r:embed="rId4">
            <a:alphaModFix/>
          </a:blip>
          <a:stretch>
            <a:fillRect/>
          </a:stretch>
        </p:blipFill>
        <p:spPr>
          <a:xfrm>
            <a:off x="5225543" y="531538"/>
            <a:ext cx="3060325" cy="4080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1277513" y="1549200"/>
            <a:ext cx="6588974" cy="2506675"/>
          </a:xfrm>
          <a:prstGeom prst="rect">
            <a:avLst/>
          </a:prstGeom>
          <a:noFill/>
          <a:ln>
            <a:noFill/>
          </a:ln>
        </p:spPr>
      </p:pic>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Zotero is...</a:t>
            </a:r>
            <a:endParaRPr/>
          </a:p>
        </p:txBody>
      </p:sp>
      <p:pic>
        <p:nvPicPr>
          <p:cNvPr id="70" name="Google Shape;70;p15"/>
          <p:cNvPicPr preferRelativeResize="0"/>
          <p:nvPr/>
        </p:nvPicPr>
        <p:blipFill>
          <a:blip r:embed="rId4">
            <a:alphaModFix/>
          </a:blip>
          <a:stretch>
            <a:fillRect/>
          </a:stretch>
        </p:blipFill>
        <p:spPr>
          <a:xfrm>
            <a:off x="0" y="5000625"/>
            <a:ext cx="762000" cy="142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235486" y="197099"/>
            <a:ext cx="8673023" cy="4749299"/>
          </a:xfrm>
          <a:prstGeom prst="rect">
            <a:avLst/>
          </a:prstGeom>
          <a:noFill/>
          <a:ln>
            <a:noFill/>
          </a:ln>
        </p:spPr>
      </p:pic>
      <p:sp>
        <p:nvSpPr>
          <p:cNvPr id="76" name="Google Shape;76;p16"/>
          <p:cNvSpPr/>
          <p:nvPr/>
        </p:nvSpPr>
        <p:spPr>
          <a:xfrm>
            <a:off x="762000" y="1449675"/>
            <a:ext cx="997800" cy="254400"/>
          </a:xfrm>
          <a:prstGeom prst="wedgeRoundRectCallout">
            <a:avLst>
              <a:gd fmla="val -37273" name="adj1"/>
              <a:gd fmla="val 77303"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Collections</a:t>
            </a:r>
            <a:endParaRPr sz="1200"/>
          </a:p>
        </p:txBody>
      </p:sp>
      <p:sp>
        <p:nvSpPr>
          <p:cNvPr id="77" name="Google Shape;77;p16"/>
          <p:cNvSpPr/>
          <p:nvPr/>
        </p:nvSpPr>
        <p:spPr>
          <a:xfrm>
            <a:off x="4736025" y="996250"/>
            <a:ext cx="628500" cy="254400"/>
          </a:xfrm>
          <a:prstGeom prst="wedgeRoundRectCallout">
            <a:avLst>
              <a:gd fmla="val -37273" name="adj1"/>
              <a:gd fmla="val 77303"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Items</a:t>
            </a:r>
            <a:endParaRPr sz="1200"/>
          </a:p>
        </p:txBody>
      </p:sp>
      <p:sp>
        <p:nvSpPr>
          <p:cNvPr id="78" name="Google Shape;78;p16"/>
          <p:cNvSpPr/>
          <p:nvPr/>
        </p:nvSpPr>
        <p:spPr>
          <a:xfrm>
            <a:off x="895950" y="3728800"/>
            <a:ext cx="729900" cy="254400"/>
          </a:xfrm>
          <a:prstGeom prst="wedgeRoundRectCallout">
            <a:avLst>
              <a:gd fmla="val -37273" name="adj1"/>
              <a:gd fmla="val 77303"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Groups</a:t>
            </a:r>
            <a:endParaRPr sz="1200"/>
          </a:p>
        </p:txBody>
      </p:sp>
      <p:sp>
        <p:nvSpPr>
          <p:cNvPr id="79" name="Google Shape;79;p16"/>
          <p:cNvSpPr/>
          <p:nvPr/>
        </p:nvSpPr>
        <p:spPr>
          <a:xfrm>
            <a:off x="895950" y="4421200"/>
            <a:ext cx="567600" cy="254400"/>
          </a:xfrm>
          <a:prstGeom prst="wedgeRoundRectCallout">
            <a:avLst>
              <a:gd fmla="val -37273" name="adj1"/>
              <a:gd fmla="val 77303"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Tags</a:t>
            </a:r>
            <a:endParaRPr sz="1200"/>
          </a:p>
        </p:txBody>
      </p:sp>
      <p:sp>
        <p:nvSpPr>
          <p:cNvPr id="80" name="Google Shape;80;p16"/>
          <p:cNvSpPr/>
          <p:nvPr/>
        </p:nvSpPr>
        <p:spPr>
          <a:xfrm>
            <a:off x="7128250" y="2061375"/>
            <a:ext cx="888900" cy="254400"/>
          </a:xfrm>
          <a:prstGeom prst="wedgeRoundRectCallout">
            <a:avLst>
              <a:gd fmla="val 30708" name="adj1"/>
              <a:gd fmla="val 92807"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Metadata</a:t>
            </a:r>
            <a:endParaRPr sz="1200"/>
          </a:p>
        </p:txBody>
      </p:sp>
      <p:pic>
        <p:nvPicPr>
          <p:cNvPr id="81" name="Google Shape;81;p16"/>
          <p:cNvPicPr preferRelativeResize="0"/>
          <p:nvPr/>
        </p:nvPicPr>
        <p:blipFill>
          <a:blip r:embed="rId4">
            <a:alphaModFix/>
          </a:blip>
          <a:stretch>
            <a:fillRect/>
          </a:stretch>
        </p:blipFill>
        <p:spPr>
          <a:xfrm>
            <a:off x="0" y="5000625"/>
            <a:ext cx="762000" cy="142875"/>
          </a:xfrm>
          <a:prstGeom prst="rect">
            <a:avLst/>
          </a:prstGeom>
          <a:noFill/>
          <a:ln>
            <a:noFill/>
          </a:ln>
        </p:spPr>
      </p:pic>
      <p:sp>
        <p:nvSpPr>
          <p:cNvPr id="82" name="Google Shape;82;p16"/>
          <p:cNvSpPr/>
          <p:nvPr/>
        </p:nvSpPr>
        <p:spPr>
          <a:xfrm>
            <a:off x="6036875" y="566075"/>
            <a:ext cx="729900" cy="287100"/>
          </a:xfrm>
          <a:prstGeom prst="wedgeRoundRectCallout">
            <a:avLst>
              <a:gd fmla="val 32922" name="adj1"/>
              <a:gd fmla="val -76672" name="adj2"/>
              <a:gd fmla="val 0" name="adj3"/>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Search</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idx="1" type="body"/>
          </p:nvPr>
        </p:nvSpPr>
        <p:spPr>
          <a:xfrm>
            <a:off x="311700" y="1362825"/>
            <a:ext cx="4021500" cy="3179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Where do you find your sources?</a:t>
            </a:r>
            <a:endParaRPr sz="1800"/>
          </a:p>
          <a:p>
            <a:pPr indent="-342900" lvl="0" marL="457200" rtl="0" algn="l">
              <a:spcBef>
                <a:spcPts val="0"/>
              </a:spcBef>
              <a:spcAft>
                <a:spcPts val="0"/>
              </a:spcAft>
              <a:buSzPts val="1800"/>
              <a:buChar char="●"/>
            </a:pPr>
            <a:r>
              <a:rPr lang="en" sz="1800"/>
              <a:t>How do you save them?</a:t>
            </a:r>
            <a:endParaRPr sz="1800"/>
          </a:p>
          <a:p>
            <a:pPr indent="-342900" lvl="0" marL="457200" rtl="0" algn="l">
              <a:spcBef>
                <a:spcPts val="0"/>
              </a:spcBef>
              <a:spcAft>
                <a:spcPts val="0"/>
              </a:spcAft>
              <a:buSzPts val="1800"/>
              <a:buChar char="●"/>
            </a:pPr>
            <a:r>
              <a:rPr lang="en" sz="1800"/>
              <a:t>Where are they saved?</a:t>
            </a:r>
            <a:endParaRPr sz="1800"/>
          </a:p>
          <a:p>
            <a:pPr indent="-342900" lvl="1" marL="914400" rtl="0" algn="l">
              <a:spcBef>
                <a:spcPts val="0"/>
              </a:spcBef>
              <a:spcAft>
                <a:spcPts val="0"/>
              </a:spcAft>
              <a:buSzPts val="1800"/>
              <a:buChar char="○"/>
            </a:pPr>
            <a:r>
              <a:rPr i="1" lang="en" sz="1800"/>
              <a:t>(...are they backed up?)</a:t>
            </a:r>
            <a:endParaRPr i="1" sz="1800"/>
          </a:p>
          <a:p>
            <a:pPr indent="-342900" lvl="0" marL="457200" rtl="0" algn="l">
              <a:spcBef>
                <a:spcPts val="0"/>
              </a:spcBef>
              <a:spcAft>
                <a:spcPts val="0"/>
              </a:spcAft>
              <a:buSzPts val="1800"/>
              <a:buChar char="●"/>
            </a:pPr>
            <a:r>
              <a:rPr lang="en" sz="1800"/>
              <a:t>Are they organized?</a:t>
            </a:r>
            <a:endParaRPr sz="1800"/>
          </a:p>
          <a:p>
            <a:pPr indent="-342900" lvl="0" marL="457200" rtl="0" algn="l">
              <a:spcBef>
                <a:spcPts val="0"/>
              </a:spcBef>
              <a:spcAft>
                <a:spcPts val="0"/>
              </a:spcAft>
              <a:buSzPts val="1800"/>
              <a:buChar char="●"/>
            </a:pPr>
            <a:r>
              <a:rPr lang="en" sz="1800"/>
              <a:t>How do you write your citations?</a:t>
            </a:r>
            <a:endParaRPr sz="1800"/>
          </a:p>
          <a:p>
            <a:pPr indent="-342900" lvl="1" marL="914400" rtl="0" algn="l">
              <a:spcBef>
                <a:spcPts val="0"/>
              </a:spcBef>
              <a:spcAft>
                <a:spcPts val="0"/>
              </a:spcAft>
              <a:buSzPts val="1800"/>
              <a:buChar char="○"/>
            </a:pPr>
            <a:r>
              <a:rPr lang="en" sz="1800"/>
              <a:t>How long does it take?</a:t>
            </a:r>
            <a:endParaRPr sz="1800"/>
          </a:p>
        </p:txBody>
      </p:sp>
      <p:sp>
        <p:nvSpPr>
          <p:cNvPr id="88" name="Google Shape;88;p17"/>
          <p:cNvSpPr txBox="1"/>
          <p:nvPr>
            <p:ph type="title"/>
          </p:nvPr>
        </p:nvSpPr>
        <p:spPr>
          <a:xfrm>
            <a:off x="311700" y="555600"/>
            <a:ext cx="38754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Think about your research workflow...</a:t>
            </a:r>
            <a:endParaRPr/>
          </a:p>
        </p:txBody>
      </p:sp>
      <p:pic>
        <p:nvPicPr>
          <p:cNvPr id="89" name="Google Shape;89;p17"/>
          <p:cNvPicPr preferRelativeResize="0"/>
          <p:nvPr/>
        </p:nvPicPr>
        <p:blipFill>
          <a:blip r:embed="rId3">
            <a:alphaModFix/>
          </a:blip>
          <a:stretch>
            <a:fillRect/>
          </a:stretch>
        </p:blipFill>
        <p:spPr>
          <a:xfrm>
            <a:off x="4373325" y="885987"/>
            <a:ext cx="4495350" cy="3371525"/>
          </a:xfrm>
          <a:prstGeom prst="rect">
            <a:avLst/>
          </a:prstGeom>
          <a:noFill/>
          <a:ln>
            <a:noFill/>
          </a:ln>
        </p:spPr>
      </p:pic>
      <p:sp>
        <p:nvSpPr>
          <p:cNvPr id="90" name="Google Shape;90;p17"/>
          <p:cNvSpPr txBox="1"/>
          <p:nvPr/>
        </p:nvSpPr>
        <p:spPr>
          <a:xfrm>
            <a:off x="4366900" y="4349800"/>
            <a:ext cx="4546500" cy="572700"/>
          </a:xfrm>
          <a:prstGeom prst="rect">
            <a:avLst/>
          </a:prstGeom>
          <a:noFill/>
          <a:ln>
            <a:noFill/>
          </a:ln>
        </p:spPr>
        <p:txBody>
          <a:bodyPr anchorCtr="0" anchor="t" bIns="91425" lIns="91425" spcFirstLastPara="1" rIns="91425" wrap="square" tIns="91425">
            <a:noAutofit/>
          </a:bodyPr>
          <a:lstStyle/>
          <a:p>
            <a:pPr indent="-279400" lvl="0" marL="279400" rtl="0" algn="l">
              <a:lnSpc>
                <a:spcPct val="135000"/>
              </a:lnSpc>
              <a:spcBef>
                <a:spcPts val="0"/>
              </a:spcBef>
              <a:spcAft>
                <a:spcPts val="0"/>
              </a:spcAft>
              <a:buNone/>
            </a:pPr>
            <a:r>
              <a:rPr lang="en" sz="800">
                <a:solidFill>
                  <a:schemeClr val="lt2"/>
                </a:solidFill>
              </a:rPr>
              <a:t>Kimrey, Paul Timothy. </a:t>
            </a:r>
            <a:r>
              <a:rPr i="1" lang="en" sz="800">
                <a:solidFill>
                  <a:schemeClr val="lt2"/>
                </a:solidFill>
              </a:rPr>
              <a:t>What Medical School Is Like -or- Studying for Anatomy</a:t>
            </a:r>
            <a:r>
              <a:rPr lang="en" sz="800">
                <a:solidFill>
                  <a:schemeClr val="lt2"/>
                </a:solidFill>
              </a:rPr>
              <a:t>. October 24, 2004. Photo.</a:t>
            </a:r>
            <a:r>
              <a:rPr lang="en" sz="800">
                <a:solidFill>
                  <a:schemeClr val="lt2"/>
                </a:solidFill>
                <a:uFill>
                  <a:noFill/>
                </a:uFill>
                <a:hlinkClick r:id="rId4">
                  <a:extLst>
                    <a:ext uri="{A12FA001-AC4F-418D-AE19-62706E023703}">
                      <ahyp:hlinkClr val="tx"/>
                    </a:ext>
                  </a:extLst>
                </a:hlinkClick>
              </a:rPr>
              <a:t> </a:t>
            </a:r>
            <a:r>
              <a:rPr lang="en" sz="800" u="sng">
                <a:solidFill>
                  <a:schemeClr val="lt2"/>
                </a:solidFill>
                <a:hlinkClick r:id="rId5">
                  <a:extLst>
                    <a:ext uri="{A12FA001-AC4F-418D-AE19-62706E023703}">
                      <ahyp:hlinkClr val="tx"/>
                    </a:ext>
                  </a:extLst>
                </a:hlinkClick>
              </a:rPr>
              <a:t>https://www.flickr.com/photos/timkimrey/600332795/</a:t>
            </a:r>
            <a:r>
              <a:rPr lang="en" sz="800">
                <a:solidFill>
                  <a:schemeClr val="lt2"/>
                </a:solidFill>
              </a:rPr>
              <a:t>.</a:t>
            </a:r>
            <a:endParaRPr sz="800">
              <a:solidFill>
                <a:schemeClr val="lt2"/>
              </a:solidFill>
            </a:endParaRPr>
          </a:p>
          <a:p>
            <a:pPr indent="0" lvl="0" marL="0" rtl="0" algn="l">
              <a:spcBef>
                <a:spcPts val="0"/>
              </a:spcBef>
              <a:spcAft>
                <a:spcPts val="0"/>
              </a:spcAft>
              <a:buNone/>
            </a:pPr>
            <a:r>
              <a:t/>
            </a:r>
            <a:endParaRPr i="1" sz="800">
              <a:solidFill>
                <a:schemeClr val="lt2"/>
              </a:solidFill>
              <a:latin typeface="Proxima Nova"/>
              <a:ea typeface="Proxima Nova"/>
              <a:cs typeface="Proxima Nova"/>
              <a:sym typeface="Proxima Nova"/>
            </a:endParaRPr>
          </a:p>
        </p:txBody>
      </p:sp>
      <p:pic>
        <p:nvPicPr>
          <p:cNvPr id="91" name="Google Shape;91;p17"/>
          <p:cNvPicPr preferRelativeResize="0"/>
          <p:nvPr/>
        </p:nvPicPr>
        <p:blipFill>
          <a:blip r:embed="rId6">
            <a:alphaModFix/>
          </a:blip>
          <a:stretch>
            <a:fillRect/>
          </a:stretch>
        </p:blipFill>
        <p:spPr>
          <a:xfrm>
            <a:off x="0" y="5000625"/>
            <a:ext cx="762000" cy="142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8"/>
          <p:cNvPicPr preferRelativeResize="0"/>
          <p:nvPr/>
        </p:nvPicPr>
        <p:blipFill>
          <a:blip r:embed="rId3">
            <a:alphaModFix/>
          </a:blip>
          <a:stretch>
            <a:fillRect/>
          </a:stretch>
        </p:blipFill>
        <p:spPr>
          <a:xfrm>
            <a:off x="966825" y="1224227"/>
            <a:ext cx="5391363" cy="2712575"/>
          </a:xfrm>
          <a:prstGeom prst="rect">
            <a:avLst/>
          </a:prstGeom>
          <a:noFill/>
          <a:ln>
            <a:noFill/>
          </a:ln>
        </p:spPr>
      </p:pic>
      <p:sp>
        <p:nvSpPr>
          <p:cNvPr id="97" name="Google Shape;97;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Where do you find your sources?</a:t>
            </a:r>
            <a:endParaRPr/>
          </a:p>
        </p:txBody>
      </p:sp>
      <p:pic>
        <p:nvPicPr>
          <p:cNvPr id="98" name="Google Shape;98;p18"/>
          <p:cNvPicPr preferRelativeResize="0"/>
          <p:nvPr/>
        </p:nvPicPr>
        <p:blipFill rotWithShape="1">
          <a:blip r:embed="rId4">
            <a:alphaModFix/>
          </a:blip>
          <a:srcRect b="0" l="0" r="8138" t="0"/>
          <a:stretch/>
        </p:blipFill>
        <p:spPr>
          <a:xfrm>
            <a:off x="6721875" y="1224225"/>
            <a:ext cx="1261400" cy="1228625"/>
          </a:xfrm>
          <a:prstGeom prst="rect">
            <a:avLst/>
          </a:prstGeom>
          <a:noFill/>
          <a:ln>
            <a:noFill/>
          </a:ln>
        </p:spPr>
      </p:pic>
      <p:pic>
        <p:nvPicPr>
          <p:cNvPr id="99" name="Google Shape;99;p18"/>
          <p:cNvPicPr preferRelativeResize="0"/>
          <p:nvPr/>
        </p:nvPicPr>
        <p:blipFill>
          <a:blip r:embed="rId5">
            <a:alphaModFix/>
          </a:blip>
          <a:stretch>
            <a:fillRect/>
          </a:stretch>
        </p:blipFill>
        <p:spPr>
          <a:xfrm>
            <a:off x="7249121" y="2659359"/>
            <a:ext cx="1261400" cy="1261400"/>
          </a:xfrm>
          <a:prstGeom prst="rect">
            <a:avLst/>
          </a:prstGeom>
          <a:noFill/>
          <a:ln>
            <a:noFill/>
          </a:ln>
        </p:spPr>
      </p:pic>
      <p:pic>
        <p:nvPicPr>
          <p:cNvPr id="100" name="Google Shape;100;p18"/>
          <p:cNvPicPr preferRelativeResize="0"/>
          <p:nvPr/>
        </p:nvPicPr>
        <p:blipFill>
          <a:blip r:embed="rId6">
            <a:alphaModFix/>
          </a:blip>
          <a:stretch>
            <a:fillRect/>
          </a:stretch>
        </p:blipFill>
        <p:spPr>
          <a:xfrm>
            <a:off x="0" y="5000625"/>
            <a:ext cx="762000" cy="142875"/>
          </a:xfrm>
          <a:prstGeom prst="rect">
            <a:avLst/>
          </a:prstGeom>
          <a:noFill/>
          <a:ln>
            <a:noFill/>
          </a:ln>
        </p:spPr>
      </p:pic>
      <p:pic>
        <p:nvPicPr>
          <p:cNvPr id="101" name="Google Shape;101;p18"/>
          <p:cNvPicPr preferRelativeResize="0"/>
          <p:nvPr/>
        </p:nvPicPr>
        <p:blipFill>
          <a:blip r:embed="rId7">
            <a:alphaModFix/>
          </a:blip>
          <a:stretch>
            <a:fillRect/>
          </a:stretch>
        </p:blipFill>
        <p:spPr>
          <a:xfrm>
            <a:off x="1502350" y="4034925"/>
            <a:ext cx="996200" cy="996200"/>
          </a:xfrm>
          <a:prstGeom prst="rect">
            <a:avLst/>
          </a:prstGeom>
          <a:noFill/>
          <a:ln>
            <a:noFill/>
          </a:ln>
        </p:spPr>
      </p:pic>
      <p:pic>
        <p:nvPicPr>
          <p:cNvPr id="102" name="Google Shape;102;p18"/>
          <p:cNvPicPr preferRelativeResize="0"/>
          <p:nvPr/>
        </p:nvPicPr>
        <p:blipFill>
          <a:blip r:embed="rId8">
            <a:alphaModFix/>
          </a:blip>
          <a:stretch>
            <a:fillRect/>
          </a:stretch>
        </p:blipFill>
        <p:spPr>
          <a:xfrm>
            <a:off x="3877550" y="4061450"/>
            <a:ext cx="943150" cy="943150"/>
          </a:xfrm>
          <a:prstGeom prst="rect">
            <a:avLst/>
          </a:prstGeom>
          <a:noFill/>
          <a:ln>
            <a:noFill/>
          </a:ln>
        </p:spPr>
      </p:pic>
      <p:pic>
        <p:nvPicPr>
          <p:cNvPr id="103" name="Google Shape;103;p18"/>
          <p:cNvPicPr preferRelativeResize="0"/>
          <p:nvPr/>
        </p:nvPicPr>
        <p:blipFill>
          <a:blip r:embed="rId9">
            <a:alphaModFix/>
          </a:blip>
          <a:stretch>
            <a:fillRect/>
          </a:stretch>
        </p:blipFill>
        <p:spPr>
          <a:xfrm>
            <a:off x="6436600" y="4034927"/>
            <a:ext cx="970687" cy="9018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Where are your sources saved?</a:t>
            </a:r>
            <a:endParaRPr/>
          </a:p>
        </p:txBody>
      </p:sp>
      <p:sp>
        <p:nvSpPr>
          <p:cNvPr id="109" name="Google Shape;109;p19"/>
          <p:cNvSpPr txBox="1"/>
          <p:nvPr>
            <p:ph idx="1" type="body"/>
          </p:nvPr>
        </p:nvSpPr>
        <p:spPr>
          <a:xfrm>
            <a:off x="311700" y="1389600"/>
            <a:ext cx="51069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If you switch computers mid-paper, or need to get to that source you found on the lab computer, can you?</a:t>
            </a:r>
            <a:endParaRPr sz="1400"/>
          </a:p>
          <a:p>
            <a:pPr indent="0" lvl="0" marL="0" rtl="0" algn="l">
              <a:spcBef>
                <a:spcPts val="1600"/>
              </a:spcBef>
              <a:spcAft>
                <a:spcPts val="0"/>
              </a:spcAft>
              <a:buNone/>
            </a:pPr>
            <a:r>
              <a:rPr i="1" lang="en" sz="1400"/>
              <a:t>Zotero syncs your local document library (including citations and files) to cloud storage, accessible to any Zotero app or through Zotero.org. If you can connect to the internet, you can access your sources.</a:t>
            </a:r>
            <a:endParaRPr i="1" sz="1400"/>
          </a:p>
          <a:p>
            <a:pPr indent="0" lvl="0" marL="0" rtl="0" algn="l">
              <a:spcBef>
                <a:spcPts val="1600"/>
              </a:spcBef>
              <a:spcAft>
                <a:spcPts val="1600"/>
              </a:spcAft>
              <a:buNone/>
            </a:pPr>
            <a:r>
              <a:rPr i="1" lang="en" sz="1400"/>
              <a:t>What’s more, if a device is synced to your Zotero account, your files are all available offline, too!</a:t>
            </a:r>
            <a:endParaRPr i="1" sz="1400"/>
          </a:p>
        </p:txBody>
      </p:sp>
      <p:pic>
        <p:nvPicPr>
          <p:cNvPr id="110" name="Google Shape;110;p19"/>
          <p:cNvPicPr preferRelativeResize="0"/>
          <p:nvPr/>
        </p:nvPicPr>
        <p:blipFill>
          <a:blip r:embed="rId3">
            <a:alphaModFix/>
          </a:blip>
          <a:stretch>
            <a:fillRect/>
          </a:stretch>
        </p:blipFill>
        <p:spPr>
          <a:xfrm>
            <a:off x="6169400" y="1311300"/>
            <a:ext cx="2620250" cy="2172050"/>
          </a:xfrm>
          <a:prstGeom prst="rect">
            <a:avLst/>
          </a:prstGeom>
          <a:noFill/>
          <a:ln>
            <a:noFill/>
          </a:ln>
        </p:spPr>
      </p:pic>
      <p:pic>
        <p:nvPicPr>
          <p:cNvPr id="111" name="Google Shape;111;p19"/>
          <p:cNvPicPr preferRelativeResize="0"/>
          <p:nvPr/>
        </p:nvPicPr>
        <p:blipFill>
          <a:blip r:embed="rId4">
            <a:alphaModFix/>
          </a:blip>
          <a:stretch>
            <a:fillRect/>
          </a:stretch>
        </p:blipFill>
        <p:spPr>
          <a:xfrm>
            <a:off x="0" y="5000625"/>
            <a:ext cx="762000" cy="142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311700" y="555600"/>
            <a:ext cx="40881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do you organize your sources?</a:t>
            </a:r>
            <a:endParaRPr/>
          </a:p>
        </p:txBody>
      </p:sp>
      <p:sp>
        <p:nvSpPr>
          <p:cNvPr id="117" name="Google Shape;117;p20"/>
          <p:cNvSpPr txBox="1"/>
          <p:nvPr>
            <p:ph idx="1" type="body"/>
          </p:nvPr>
        </p:nvSpPr>
        <p:spPr>
          <a:xfrm>
            <a:off x="311700" y="1389600"/>
            <a:ext cx="4380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Once you’ve found your sources, do you just save them as PDFs to your desktop? </a:t>
            </a:r>
            <a:endParaRPr sz="1400"/>
          </a:p>
          <a:p>
            <a:pPr indent="0" lvl="0" marL="0" rtl="0" algn="l">
              <a:spcBef>
                <a:spcPts val="1600"/>
              </a:spcBef>
              <a:spcAft>
                <a:spcPts val="0"/>
              </a:spcAft>
              <a:buNone/>
            </a:pPr>
            <a:r>
              <a:rPr lang="en" sz="1400"/>
              <a:t>Will you still remember what 4-169-2-PB.pdf is in a week?</a:t>
            </a:r>
            <a:endParaRPr sz="1400"/>
          </a:p>
          <a:p>
            <a:pPr indent="0" lvl="0" marL="0" rtl="0" algn="l">
              <a:spcBef>
                <a:spcPts val="1600"/>
              </a:spcBef>
              <a:spcAft>
                <a:spcPts val="0"/>
              </a:spcAft>
              <a:buNone/>
            </a:pPr>
            <a:r>
              <a:rPr lang="en" sz="1400"/>
              <a:t>What about if you take notes on a source?</a:t>
            </a:r>
            <a:endParaRPr sz="1400"/>
          </a:p>
          <a:p>
            <a:pPr indent="0" lvl="0" marL="0" rtl="0" algn="l">
              <a:spcBef>
                <a:spcPts val="1600"/>
              </a:spcBef>
              <a:spcAft>
                <a:spcPts val="1600"/>
              </a:spcAft>
              <a:buNone/>
            </a:pPr>
            <a:r>
              <a:rPr i="1" lang="en" sz="1400"/>
              <a:t>Zotero allows for full-text PDF capture directly from library search results, in addition to images, audio and video files, snapshots of web pages, and more (metadata included!).</a:t>
            </a:r>
            <a:endParaRPr i="1" sz="1400"/>
          </a:p>
        </p:txBody>
      </p:sp>
      <p:pic>
        <p:nvPicPr>
          <p:cNvPr id="118" name="Google Shape;118;p20"/>
          <p:cNvPicPr preferRelativeResize="0"/>
          <p:nvPr/>
        </p:nvPicPr>
        <p:blipFill>
          <a:blip r:embed="rId3">
            <a:alphaModFix/>
          </a:blip>
          <a:stretch>
            <a:fillRect/>
          </a:stretch>
        </p:blipFill>
        <p:spPr>
          <a:xfrm>
            <a:off x="5193900" y="1153675"/>
            <a:ext cx="3683850" cy="3057150"/>
          </a:xfrm>
          <a:prstGeom prst="rect">
            <a:avLst/>
          </a:prstGeom>
          <a:noFill/>
          <a:ln>
            <a:noFill/>
          </a:ln>
        </p:spPr>
      </p:pic>
      <p:pic>
        <p:nvPicPr>
          <p:cNvPr id="119" name="Google Shape;119;p20"/>
          <p:cNvPicPr preferRelativeResize="0"/>
          <p:nvPr/>
        </p:nvPicPr>
        <p:blipFill>
          <a:blip r:embed="rId4">
            <a:alphaModFix/>
          </a:blip>
          <a:stretch>
            <a:fillRect/>
          </a:stretch>
        </p:blipFill>
        <p:spPr>
          <a:xfrm>
            <a:off x="0" y="5000625"/>
            <a:ext cx="762000" cy="142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 you write your citations?</a:t>
            </a:r>
            <a:endParaRPr/>
          </a:p>
        </p:txBody>
      </p:sp>
      <p:sp>
        <p:nvSpPr>
          <p:cNvPr id="125" name="Google Shape;125;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Zotero now comes with plugins for Microsoft Word, Openoffice, and Libreoffice, as well as having Google Docs compatibility! </a:t>
            </a:r>
            <a:endParaRPr/>
          </a:p>
          <a:p>
            <a:pPr indent="-330200" lvl="0" marL="457200" rtl="0" algn="l">
              <a:spcBef>
                <a:spcPts val="1600"/>
              </a:spcBef>
              <a:spcAft>
                <a:spcPts val="0"/>
              </a:spcAft>
              <a:buSzPts val="1600"/>
              <a:buChar char="-"/>
            </a:pPr>
            <a:r>
              <a:rPr lang="en" sz="1600"/>
              <a:t>Cite sources with just few button-clicks &amp; build your bibliography automatically</a:t>
            </a:r>
            <a:endParaRPr sz="1600"/>
          </a:p>
          <a:p>
            <a:pPr indent="-330200" lvl="0" marL="457200" rtl="0" algn="l">
              <a:spcBef>
                <a:spcPts val="1000"/>
              </a:spcBef>
              <a:spcAft>
                <a:spcPts val="0"/>
              </a:spcAft>
              <a:buSzPts val="1600"/>
              <a:buChar char="-"/>
            </a:pPr>
            <a:r>
              <a:rPr lang="en" sz="1600"/>
              <a:t>Zotero is pre-loaded with the latest major styles such as APA 7, MLA 8, Chicago 17, and over 9,000 additional styles are available for download</a:t>
            </a:r>
            <a:endParaRPr sz="1600"/>
          </a:p>
          <a:p>
            <a:pPr indent="-330200" lvl="0" marL="457200" rtl="0" algn="l">
              <a:spcBef>
                <a:spcPts val="1000"/>
              </a:spcBef>
              <a:spcAft>
                <a:spcPts val="0"/>
              </a:spcAft>
              <a:buSzPts val="1600"/>
              <a:buChar char="-"/>
            </a:pPr>
            <a:r>
              <a:rPr lang="en" sz="1600"/>
              <a:t> Open-source code &amp; active development community also provides plugins for BibLaTeX, Wordpress, Omeka, and others!</a:t>
            </a:r>
            <a:endParaRPr sz="1600"/>
          </a:p>
          <a:p>
            <a:pPr indent="0" lvl="0" marL="0" rtl="0" algn="l">
              <a:spcBef>
                <a:spcPts val="1000"/>
              </a:spcBef>
              <a:spcAft>
                <a:spcPts val="1600"/>
              </a:spcAft>
              <a:buNone/>
            </a:pPr>
            <a:r>
              <a:t/>
            </a:r>
            <a:endParaRPr/>
          </a:p>
        </p:txBody>
      </p:sp>
      <p:pic>
        <p:nvPicPr>
          <p:cNvPr id="126" name="Google Shape;126;p21"/>
          <p:cNvPicPr preferRelativeResize="0"/>
          <p:nvPr/>
        </p:nvPicPr>
        <p:blipFill>
          <a:blip r:embed="rId3">
            <a:alphaModFix/>
          </a:blip>
          <a:stretch>
            <a:fillRect/>
          </a:stretch>
        </p:blipFill>
        <p:spPr>
          <a:xfrm>
            <a:off x="0" y="5000625"/>
            <a:ext cx="762000" cy="142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